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42.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3"/>
    <p:sldId id="257" r:id="rId4"/>
    <p:sldId id="258" r:id="rId5"/>
    <p:sldId id="259" r:id="rId6"/>
    <p:sldId id="271" r:id="rId7"/>
    <p:sldId id="260" r:id="rId9"/>
    <p:sldId id="265" r:id="rId10"/>
    <p:sldId id="266" r:id="rId11"/>
    <p:sldId id="267" r:id="rId12"/>
    <p:sldId id="268" r:id="rId13"/>
    <p:sldId id="269" r:id="rId14"/>
    <p:sldId id="270" r:id="rId15"/>
    <p:sldId id="272" r:id="rId16"/>
    <p:sldId id="262" r:id="rId17"/>
  </p:sldIdLst>
  <p:sldSz cx="18288000" cy="10287000"/>
  <p:notesSz cx="6858000" cy="9144000"/>
  <p:embeddedFontLst>
    <p:embeddedFont>
      <p:font typeface="Inter Bold" panose="020B0802030000000004"/>
      <p:bold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7" autoAdjust="0"/>
    <p:restoredTop sz="94622" autoAdjust="0"/>
  </p:normalViewPr>
  <p:slideViewPr>
    <p:cSldViewPr showGuides="1">
      <p:cViewPr>
        <p:scale>
          <a:sx n="66" d="100"/>
          <a:sy n="66" d="100"/>
        </p:scale>
        <p:origin x="264" y="24"/>
      </p:cViewPr>
      <p:guideLst>
        <p:guide orient="horz" pos="212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12.sv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www.kaggle.com/datasets/aman0515643/pomegranate-disease" TargetMode="Externa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D1B"/>
        </a:solidFill>
        <a:effectLst/>
      </p:bgPr>
    </p:bg>
    <p:spTree>
      <p:nvGrpSpPr>
        <p:cNvPr id="1" name=""/>
        <p:cNvGrpSpPr/>
        <p:nvPr/>
      </p:nvGrpSpPr>
      <p:grpSpPr>
        <a:xfrm>
          <a:off x="0" y="0"/>
          <a:ext cx="0" cy="0"/>
          <a:chOff x="0" y="0"/>
          <a:chExt cx="0" cy="0"/>
        </a:xfrm>
      </p:grpSpPr>
      <p:sp>
        <p:nvSpPr>
          <p:cNvPr id="26" name="Freeform 5"/>
          <p:cNvSpPr/>
          <p:nvPr/>
        </p:nvSpPr>
        <p:spPr>
          <a:xfrm rot="10800000">
            <a:off x="13333145" y="38219"/>
            <a:ext cx="4954985" cy="4315341"/>
          </a:xfrm>
          <a:custGeom>
            <a:avLst/>
            <a:gdLst/>
            <a:ahLst/>
            <a:cxnLst/>
            <a:rect l="l" t="t" r="r" b="b"/>
            <a:pathLst>
              <a:path w="4954985" h="4315341">
                <a:moveTo>
                  <a:pt x="0" y="0"/>
                </a:moveTo>
                <a:lnTo>
                  <a:pt x="4954984" y="0"/>
                </a:lnTo>
                <a:lnTo>
                  <a:pt x="4954984" y="4315341"/>
                </a:lnTo>
                <a:lnTo>
                  <a:pt x="0" y="4315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GB" altLang="en-US"/>
          </a:p>
        </p:txBody>
      </p:sp>
      <p:grpSp>
        <p:nvGrpSpPr>
          <p:cNvPr id="2" name="Group 2"/>
          <p:cNvGrpSpPr/>
          <p:nvPr/>
        </p:nvGrpSpPr>
        <p:grpSpPr>
          <a:xfrm>
            <a:off x="868045" y="2059929"/>
            <a:ext cx="3745994" cy="37459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5" name="Freeform 5"/>
          <p:cNvSpPr/>
          <p:nvPr/>
        </p:nvSpPr>
        <p:spPr>
          <a:xfrm>
            <a:off x="76250" y="5905619"/>
            <a:ext cx="4954985" cy="4315341"/>
          </a:xfrm>
          <a:custGeom>
            <a:avLst/>
            <a:gdLst/>
            <a:ahLst/>
            <a:cxnLst/>
            <a:rect l="l" t="t" r="r" b="b"/>
            <a:pathLst>
              <a:path w="4954985" h="4315341">
                <a:moveTo>
                  <a:pt x="0" y="0"/>
                </a:moveTo>
                <a:lnTo>
                  <a:pt x="4954984" y="0"/>
                </a:lnTo>
                <a:lnTo>
                  <a:pt x="4954984" y="4315341"/>
                </a:lnTo>
                <a:lnTo>
                  <a:pt x="0" y="4315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GB" altLang="en-US"/>
          </a:p>
        </p:txBody>
      </p:sp>
      <p:grpSp>
        <p:nvGrpSpPr>
          <p:cNvPr id="6" name="Group 6"/>
          <p:cNvGrpSpPr/>
          <p:nvPr/>
        </p:nvGrpSpPr>
        <p:grpSpPr>
          <a:xfrm>
            <a:off x="10559147" y="4652672"/>
            <a:ext cx="5305861" cy="53058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E0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grpSp>
        <p:nvGrpSpPr>
          <p:cNvPr id="10" name="Group 10"/>
          <p:cNvGrpSpPr/>
          <p:nvPr/>
        </p:nvGrpSpPr>
        <p:grpSpPr>
          <a:xfrm>
            <a:off x="1480765" y="1236342"/>
            <a:ext cx="14835715" cy="8201193"/>
            <a:chOff x="0" y="0"/>
            <a:chExt cx="3907349" cy="2159985"/>
          </a:xfrm>
          <a:solidFill>
            <a:schemeClr val="bg1"/>
          </a:solidFill>
        </p:grpSpPr>
        <p:sp>
          <p:nvSpPr>
            <p:cNvPr id="11" name="Freeform 11"/>
            <p:cNvSpPr/>
            <p:nvPr/>
          </p:nvSpPr>
          <p:spPr>
            <a:xfrm>
              <a:off x="0" y="0"/>
              <a:ext cx="3907349" cy="2159985"/>
            </a:xfrm>
            <a:custGeom>
              <a:avLst/>
              <a:gdLst/>
              <a:ahLst/>
              <a:cxnLst/>
              <a:rect l="l" t="t" r="r" b="b"/>
              <a:pathLst>
                <a:path w="3907349" h="2159985">
                  <a:moveTo>
                    <a:pt x="9393" y="0"/>
                  </a:moveTo>
                  <a:lnTo>
                    <a:pt x="3897956" y="0"/>
                  </a:lnTo>
                  <a:cubicBezTo>
                    <a:pt x="3900447" y="0"/>
                    <a:pt x="3902836" y="990"/>
                    <a:pt x="3904598" y="2751"/>
                  </a:cubicBezTo>
                  <a:cubicBezTo>
                    <a:pt x="3906360" y="4513"/>
                    <a:pt x="3907349" y="6902"/>
                    <a:pt x="3907349" y="9393"/>
                  </a:cubicBezTo>
                  <a:lnTo>
                    <a:pt x="3907349" y="2150592"/>
                  </a:lnTo>
                  <a:cubicBezTo>
                    <a:pt x="3907349" y="2153083"/>
                    <a:pt x="3906360" y="2155472"/>
                    <a:pt x="3904598" y="2157234"/>
                  </a:cubicBezTo>
                  <a:cubicBezTo>
                    <a:pt x="3902836" y="2158995"/>
                    <a:pt x="3900447" y="2159985"/>
                    <a:pt x="3897956" y="2159985"/>
                  </a:cubicBezTo>
                  <a:lnTo>
                    <a:pt x="9393" y="2159985"/>
                  </a:lnTo>
                  <a:cubicBezTo>
                    <a:pt x="6902" y="2159985"/>
                    <a:pt x="4513" y="2158995"/>
                    <a:pt x="2751" y="2157234"/>
                  </a:cubicBezTo>
                  <a:cubicBezTo>
                    <a:pt x="990" y="2155472"/>
                    <a:pt x="0" y="2153083"/>
                    <a:pt x="0" y="2150592"/>
                  </a:cubicBezTo>
                  <a:lnTo>
                    <a:pt x="0" y="9393"/>
                  </a:lnTo>
                  <a:cubicBezTo>
                    <a:pt x="0" y="6902"/>
                    <a:pt x="990" y="4513"/>
                    <a:pt x="2751" y="2751"/>
                  </a:cubicBezTo>
                  <a:cubicBezTo>
                    <a:pt x="4513" y="990"/>
                    <a:pt x="6902" y="0"/>
                    <a:pt x="9393" y="0"/>
                  </a:cubicBezTo>
                  <a:close/>
                </a:path>
              </a:pathLst>
            </a:custGeom>
            <a:grpFill/>
          </p:spPr>
        </p:sp>
        <p:sp>
          <p:nvSpPr>
            <p:cNvPr id="12" name="TextBox 12"/>
            <p:cNvSpPr txBox="1"/>
            <p:nvPr/>
          </p:nvSpPr>
          <p:spPr>
            <a:xfrm>
              <a:off x="0" y="-47625"/>
              <a:ext cx="3907349" cy="2207610"/>
            </a:xfrm>
            <a:prstGeom prst="rect">
              <a:avLst/>
            </a:prstGeom>
            <a:grpFill/>
          </p:spPr>
          <p:style>
            <a:lnRef idx="2">
              <a:schemeClr val="lt1"/>
            </a:lnRef>
            <a:fillRef idx="1">
              <a:schemeClr val="accent1"/>
            </a:fillRef>
            <a:effectRef idx="1">
              <a:schemeClr val="accent1"/>
            </a:effectRef>
            <a:fontRef idx="minor">
              <a:schemeClr val="lt1"/>
            </a:fontRef>
          </p:style>
          <p:txBody>
            <a:bodyPr lIns="50800" tIns="50800" rIns="50800" bIns="50800" rtlCol="0" anchor="ctr"/>
            <a:lstStyle/>
            <a:p>
              <a:pPr algn="ctr">
                <a:lnSpc>
                  <a:spcPts val="2940"/>
                </a:lnSpc>
              </a:pPr>
              <a:endParaRPr lang="en-US" sz="2100">
                <a:solidFill>
                  <a:srgbClr val="FFFFFF"/>
                </a:solidFill>
                <a:latin typeface="Inter" panose="020B0502030000000004"/>
                <a:ea typeface="Inter" panose="020B0502030000000004"/>
                <a:cs typeface="Inter" panose="020B0502030000000004"/>
                <a:sym typeface="Inter" panose="020B0502030000000004"/>
              </a:endParaRPr>
            </a:p>
            <a:p>
              <a:pPr algn="ctr">
                <a:lnSpc>
                  <a:spcPts val="2940"/>
                </a:lnSpc>
              </a:pPr>
              <a:endParaRPr lang="en-US" sz="2100">
                <a:solidFill>
                  <a:srgbClr val="FFFFFF"/>
                </a:solidFill>
                <a:latin typeface="Inter" panose="020B0502030000000004"/>
                <a:ea typeface="Inter" panose="020B0502030000000004"/>
                <a:cs typeface="Inter" panose="020B0502030000000004"/>
                <a:sym typeface="Inter" panose="020B0502030000000004"/>
              </a:endParaRPr>
            </a:p>
          </p:txBody>
        </p:sp>
      </p:grpSp>
      <p:grpSp>
        <p:nvGrpSpPr>
          <p:cNvPr id="13" name="Group 13"/>
          <p:cNvGrpSpPr/>
          <p:nvPr/>
        </p:nvGrpSpPr>
        <p:grpSpPr>
          <a:xfrm>
            <a:off x="11211820" y="4904091"/>
            <a:ext cx="4000516" cy="40005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136" r="-25136"/>
              </a:stretch>
            </a:blipFill>
          </p:spPr>
        </p:sp>
      </p:grpSp>
      <p:sp>
        <p:nvSpPr>
          <p:cNvPr id="20" name="TextBox 20"/>
          <p:cNvSpPr txBox="1"/>
          <p:nvPr/>
        </p:nvSpPr>
        <p:spPr>
          <a:xfrm>
            <a:off x="1991326" y="1586169"/>
            <a:ext cx="13575822" cy="2058035"/>
          </a:xfrm>
          <a:prstGeom prst="rect">
            <a:avLst/>
          </a:prstGeom>
        </p:spPr>
        <p:txBody>
          <a:bodyPr lIns="0" tIns="0" rIns="0" bIns="0" rtlCol="0" anchor="t">
            <a:spAutoFit/>
          </a:bodyPr>
          <a:lstStyle/>
          <a:p>
            <a:pPr>
              <a:lnSpc>
                <a:spcPts val="5350"/>
              </a:lnSpc>
            </a:pPr>
            <a:r>
              <a:rPr lang="en-GB" sz="4800" b="1" dirty="0">
                <a:latin typeface="Times New Roman" panose="02020603050405020304" pitchFamily="18" charset="0"/>
                <a:cs typeface="Times New Roman" panose="02020603050405020304" pitchFamily="18" charset="0"/>
              </a:rPr>
              <a:t>From Shallow CNNs to Object Detection: </a:t>
            </a:r>
            <a:br>
              <a:rPr lang="en-GB" sz="4800" b="1" dirty="0">
                <a:latin typeface="Times New Roman" panose="02020603050405020304" pitchFamily="18" charset="0"/>
                <a:cs typeface="Times New Roman" panose="02020603050405020304" pitchFamily="18" charset="0"/>
              </a:rPr>
            </a:br>
            <a:r>
              <a:rPr lang="en-GB" sz="4800" b="1" dirty="0">
                <a:latin typeface="Times New Roman" panose="02020603050405020304" pitchFamily="18" charset="0"/>
                <a:cs typeface="Times New Roman" panose="02020603050405020304" pitchFamily="18" charset="0"/>
              </a:rPr>
              <a:t>YOLOv5 Sets a New Standard for Fruit Disease Classification</a:t>
            </a:r>
            <a:endParaRPr lang="en-US" sz="4535" b="1" dirty="0">
              <a:solidFill>
                <a:srgbClr val="182D1B"/>
              </a:solidFill>
              <a:latin typeface="Times New Roman" panose="02020603050405020304" pitchFamily="18" charset="0"/>
              <a:ea typeface="Bernoru" panose="00000A00000000000000"/>
              <a:cs typeface="Times New Roman" panose="02020603050405020304" pitchFamily="18" charset="0"/>
              <a:sym typeface="Bernoru" panose="00000A00000000000000"/>
            </a:endParaRPr>
          </a:p>
        </p:txBody>
      </p:sp>
      <p:sp>
        <p:nvSpPr>
          <p:cNvPr id="21" name="TextBox 21"/>
          <p:cNvSpPr txBox="1"/>
          <p:nvPr/>
        </p:nvSpPr>
        <p:spPr>
          <a:xfrm>
            <a:off x="6816516" y="5454770"/>
            <a:ext cx="2082106" cy="592455"/>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Mentors :</a:t>
            </a:r>
            <a:endParaRPr 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22" name="TextBox 22"/>
          <p:cNvSpPr txBox="1"/>
          <p:nvPr/>
        </p:nvSpPr>
        <p:spPr>
          <a:xfrm>
            <a:off x="2057366" y="5506205"/>
            <a:ext cx="3029733" cy="592455"/>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Presented by :</a:t>
            </a:r>
            <a:endParaRPr 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23" name="TextBox 23"/>
          <p:cNvSpPr txBox="1"/>
          <p:nvPr/>
        </p:nvSpPr>
        <p:spPr>
          <a:xfrm>
            <a:off x="2362481" y="6130284"/>
            <a:ext cx="2828442" cy="1508125"/>
          </a:xfrm>
          <a:prstGeom prst="rect">
            <a:avLst/>
          </a:prstGeom>
        </p:spPr>
        <p:txBody>
          <a:bodyPr lIns="0" tIns="0" rIns="0" bIns="0" rtlCol="0" anchor="t">
            <a:spAutoFit/>
          </a:bodyPr>
          <a:lstStyle/>
          <a:p>
            <a:pPr algn="l">
              <a:lnSpc>
                <a:spcPts val="3920"/>
              </a:lnSpc>
            </a:pPr>
            <a:r>
              <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Madhav Gaba</a:t>
            </a:r>
            <a:endPar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a:p>
            <a:pPr algn="l">
              <a:lnSpc>
                <a:spcPts val="3920"/>
              </a:lnSpc>
            </a:pPr>
            <a:r>
              <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Shorya Gupta</a:t>
            </a:r>
            <a:endPar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a:p>
            <a:pPr algn="l">
              <a:lnSpc>
                <a:spcPts val="3920"/>
              </a:lnSpc>
              <a:spcBef>
                <a:spcPct val="0"/>
              </a:spcBef>
            </a:pPr>
            <a:r>
              <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Aman</a:t>
            </a:r>
            <a:endParaRPr lang="en-US" sz="2800" b="1" dirty="0">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24" name="TextBox 24"/>
          <p:cNvSpPr txBox="1"/>
          <p:nvPr/>
        </p:nvSpPr>
        <p:spPr>
          <a:xfrm>
            <a:off x="6816725" y="6184900"/>
            <a:ext cx="3138170" cy="904240"/>
          </a:xfrm>
          <a:prstGeom prst="rect">
            <a:avLst/>
          </a:prstGeom>
        </p:spPr>
        <p:txBody>
          <a:bodyPr lIns="0" tIns="0" rIns="0" bIns="0" rtlCol="0" anchor="t">
            <a:noAutofit/>
          </a:bodyPr>
          <a:lstStyle/>
          <a:p>
            <a:pPr algn="l">
              <a:lnSpc>
                <a:spcPts val="3920"/>
              </a:lnSpc>
            </a:pPr>
            <a:r>
              <a:rPr lang="en-US" sz="28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Dr. Raman Goyal</a:t>
            </a:r>
            <a:endParaRPr lang="en-US" sz="28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a:p>
            <a:pPr algn="l">
              <a:lnSpc>
                <a:spcPts val="3920"/>
              </a:lnSpc>
            </a:pP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a:p>
            <a:pPr algn="l">
              <a:lnSpc>
                <a:spcPts val="3920"/>
              </a:lnSpc>
              <a:spcBef>
                <a:spcPct val="0"/>
              </a:spcBef>
            </a:pPr>
            <a:endParaRPr lang="en-US" sz="2800" b="1">
              <a:solidFill>
                <a:srgbClr val="000000"/>
              </a:solidFill>
              <a:latin typeface="Inter Bold" panose="020B0802030000000004"/>
              <a:ea typeface="Inter Bold" panose="020B0802030000000004"/>
              <a:cs typeface="Inter Bold" panose="020B0802030000000004"/>
              <a:sym typeface="Inter Bold" panose="020B0802030000000004"/>
            </a:endParaRPr>
          </a:p>
        </p:txBody>
      </p:sp>
      <p:sp>
        <p:nvSpPr>
          <p:cNvPr id="25" name="TextBox 25"/>
          <p:cNvSpPr txBox="1"/>
          <p:nvPr/>
        </p:nvSpPr>
        <p:spPr>
          <a:xfrm>
            <a:off x="6857735" y="6743694"/>
            <a:ext cx="3345457" cy="41275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(CSED Department)</a:t>
            </a:r>
            <a:endParaRPr lang="en-US" sz="2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31" name="TextBox 21"/>
          <p:cNvSpPr txBox="1"/>
          <p:nvPr/>
        </p:nvSpPr>
        <p:spPr>
          <a:xfrm>
            <a:off x="1905000" y="8496300"/>
            <a:ext cx="3446780" cy="592455"/>
          </a:xfrm>
          <a:prstGeom prst="rect">
            <a:avLst/>
          </a:prstGeom>
        </p:spPr>
        <p:txBody>
          <a:bodyPr wrap="square" lIns="0" tIns="0" rIns="0" bIns="0" rtlCol="0" anchor="t">
            <a:spAutoFit/>
          </a:bodyPr>
          <a:p>
            <a:pPr algn="ctr">
              <a:lnSpc>
                <a:spcPts val="4620"/>
              </a:lnSpc>
              <a:spcBef>
                <a:spcPct val="0"/>
              </a:spcBef>
            </a:pPr>
            <a:r>
              <a:rPr lang="en-IN" alt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rPr>
              <a:t>Group No : 34(b)</a:t>
            </a:r>
            <a:endParaRPr lang="en-IN" altLang="en-US" sz="3300" b="1">
              <a:solidFill>
                <a:srgbClr val="000000"/>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10467975" cy="1143000"/>
          </a:xfrm>
        </p:spPr>
        <p:txBody>
          <a:bodyPr>
            <a:normAutofit fontScale="90000"/>
          </a:bodyPr>
          <a:lstStyle/>
          <a:p>
            <a:r>
              <a:rPr lang="en-US" sz="54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S</a:t>
            </a:r>
            <a:r>
              <a:rPr lang="en-IN" altLang="en-US" sz="54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IFFD-DSGAN(Accuracy:50.83%)</a:t>
            </a:r>
            <a:br>
              <a:rPr lang="en-US" altLang="en-US" sz="800" b="1" dirty="0">
                <a:latin typeface="Arial" panose="020B0604020202020204" pitchFamily="34" charset="0"/>
              </a:rPr>
            </a:br>
            <a:endParaRPr lang="en-IN" sz="2800" dirty="0"/>
          </a:p>
        </p:txBody>
      </p:sp>
      <p:sp>
        <p:nvSpPr>
          <p:cNvPr id="4" name="Rectangle 1"/>
          <p:cNvSpPr>
            <a:spLocks noGrp="1" noChangeArrowheads="1"/>
          </p:cNvSpPr>
          <p:nvPr>
            <p:ph idx="1"/>
          </p:nvPr>
        </p:nvSpPr>
        <p:spPr bwMode="auto">
          <a:xfrm>
            <a:off x="457200" y="1417955"/>
            <a:ext cx="6320790" cy="373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noAutofit/>
          </a:bodyPr>
          <a:lstStyle/>
          <a:p>
            <a:pPr marR="0" lvl="0" algn="l" defTabSz="914400" rtl="0" eaLnBrk="0" fontAlgn="base" latinLnBrk="0" hangingPunct="0">
              <a:lnSpc>
                <a:spcPct val="140000"/>
              </a:lnSpc>
              <a:spcBef>
                <a:spcPct val="0"/>
              </a:spcBef>
              <a:spcAft>
                <a:spcPct val="0"/>
              </a:spcAft>
              <a:buClrTx/>
              <a:buSzTx/>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split with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splitfolders</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40000"/>
              </a:lnSpc>
              <a:spcBef>
                <a:spcPct val="0"/>
              </a:spcBef>
              <a:spcAft>
                <a:spcPct val="0"/>
              </a:spcAft>
              <a:buClrTx/>
              <a:buSzTx/>
              <a:buFontTx/>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IN"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Synthetic data generation using GANs</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40000"/>
              </a:lnSpc>
              <a:spcBef>
                <a:spcPct val="0"/>
              </a:spcBef>
              <a:spcAft>
                <a:spcPct val="0"/>
              </a:spcAft>
              <a:buClrTx/>
              <a:buSzTx/>
              <a:buFontTx/>
              <a:buChar char="•"/>
            </a:pPr>
            <a:r>
              <a:rPr kumimoji="0" lang="en-IN"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 CNN with scale-invariant dense fusion layers</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40000"/>
              </a:lnSpc>
              <a:spcBef>
                <a:spcPct val="0"/>
              </a:spcBef>
              <a:spcAft>
                <a:spcPct val="0"/>
              </a:spcAft>
              <a:buClrTx/>
              <a:buSzTx/>
              <a:buFontTx/>
              <a:buChar char="•"/>
            </a:pPr>
            <a:r>
              <a:rPr kumimoji="0" lang="en-IN"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using Adam optimizer with callbacks</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40000"/>
              </a:lnSpc>
              <a:spcBef>
                <a:spcPct val="0"/>
              </a:spcBef>
              <a:spcAft>
                <a:spcPct val="0"/>
              </a:spcAft>
              <a:buClrTx/>
              <a:buSzTx/>
              <a:buFontTx/>
              <a:buChar char="•"/>
            </a:pPr>
            <a:r>
              <a:rPr kumimoji="0" lang="en-IN" altLang="en-US" sz="28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Low accuracy due to class imbalance and overfitting</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40000"/>
              </a:lnSpc>
              <a:spcBef>
                <a:spcPct val="0"/>
              </a:spcBef>
              <a:spcAft>
                <a:spcPct val="0"/>
              </a:spcAft>
              <a:buClrTx/>
              <a:buSzTx/>
              <a:buFontTx/>
              <a:buNone/>
            </a:pP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33" name="Group 5"/>
          <p:cNvGrpSpPr/>
          <p:nvPr/>
        </p:nvGrpSpPr>
        <p:grpSpPr>
          <a:xfrm>
            <a:off x="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grpSp>
        <p:nvGrpSpPr>
          <p:cNvPr id="3" name="Group 2"/>
          <p:cNvGrpSpPr/>
          <p:nvPr/>
        </p:nvGrpSpPr>
        <p:grpSpPr>
          <a:xfrm>
            <a:off x="14220190" y="0"/>
            <a:ext cx="4067810" cy="7858760"/>
            <a:chOff x="0" y="0"/>
            <a:chExt cx="1071324" cy="1956270"/>
          </a:xfrm>
        </p:grpSpPr>
        <p:sp>
          <p:nvSpPr>
            <p:cNvPr id="5"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6"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pic>
        <p:nvPicPr>
          <p:cNvPr id="7" name="Picture 6"/>
          <p:cNvPicPr>
            <a:picLocks noChangeAspect="1"/>
          </p:cNvPicPr>
          <p:nvPr/>
        </p:nvPicPr>
        <p:blipFill>
          <a:blip r:embed="rId1"/>
          <a:stretch>
            <a:fillRect/>
          </a:stretch>
        </p:blipFill>
        <p:spPr>
          <a:xfrm>
            <a:off x="381000" y="5981700"/>
            <a:ext cx="5213350" cy="4127500"/>
          </a:xfrm>
          <a:prstGeom prst="rect">
            <a:avLst/>
          </a:prstGeom>
        </p:spPr>
      </p:pic>
      <p:pic>
        <p:nvPicPr>
          <p:cNvPr id="8" name="Picture 7"/>
          <p:cNvPicPr>
            <a:picLocks noChangeAspect="1"/>
          </p:cNvPicPr>
          <p:nvPr/>
        </p:nvPicPr>
        <p:blipFill>
          <a:blip r:embed="rId2"/>
          <a:stretch>
            <a:fillRect/>
          </a:stretch>
        </p:blipFill>
        <p:spPr>
          <a:xfrm>
            <a:off x="12548870" y="6057265"/>
            <a:ext cx="5246370" cy="4051935"/>
          </a:xfrm>
          <a:prstGeom prst="rect">
            <a:avLst/>
          </a:prstGeom>
        </p:spPr>
      </p:pic>
      <p:pic>
        <p:nvPicPr>
          <p:cNvPr id="9" name="Picture 8"/>
          <p:cNvPicPr>
            <a:picLocks noChangeAspect="1"/>
          </p:cNvPicPr>
          <p:nvPr/>
        </p:nvPicPr>
        <p:blipFill>
          <a:blip r:embed="rId3"/>
          <a:stretch>
            <a:fillRect/>
          </a:stretch>
        </p:blipFill>
        <p:spPr>
          <a:xfrm>
            <a:off x="6311265" y="5912485"/>
            <a:ext cx="5513070" cy="4197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5"/>
          <p:cNvGrpSpPr/>
          <p:nvPr/>
        </p:nvGrpSpPr>
        <p:grpSpPr>
          <a:xfrm>
            <a:off x="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sp>
        <p:nvSpPr>
          <p:cNvPr id="2" name="Title 1"/>
          <p:cNvSpPr>
            <a:spLocks noGrp="1"/>
          </p:cNvSpPr>
          <p:nvPr>
            <p:ph type="title"/>
          </p:nvPr>
        </p:nvSpPr>
        <p:spPr/>
        <p:txBody>
          <a:bodyPr/>
          <a:lstStyle/>
          <a:p>
            <a:r>
              <a:rPr lang="en-IN" altLang="en-US" sz="54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CONCLUSION</a:t>
            </a:r>
            <a:endParaRPr lang="en-IN" sz="5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57300"/>
            <a:ext cx="8229600" cy="7200900"/>
          </a:xfrm>
        </p:spPr>
        <p:txBody>
          <a:bodyPr>
            <a:normAutofit/>
          </a:bodyPr>
          <a:lstStyle/>
          <a:p>
            <a:r>
              <a:rPr lang="en-GB" sz="2800" dirty="0">
                <a:latin typeface="Times New Roman" panose="02020603050405020304" pitchFamily="18" charset="0"/>
                <a:cs typeface="Times New Roman" panose="02020603050405020304" pitchFamily="18" charset="0"/>
              </a:rPr>
              <a:t>Among the four models evaluated — </a:t>
            </a:r>
            <a:r>
              <a:rPr lang="en-GB" sz="2800" b="1" dirty="0">
                <a:latin typeface="Times New Roman" panose="02020603050405020304" pitchFamily="18" charset="0"/>
                <a:cs typeface="Times New Roman" panose="02020603050405020304" pitchFamily="18" charset="0"/>
              </a:rPr>
              <a:t>SIFFD-DSGAN (50.83%)</a:t>
            </a:r>
            <a:r>
              <a:rPr lang="en-GB" sz="2800" dirty="0">
                <a:latin typeface="Times New Roman" panose="02020603050405020304" pitchFamily="18" charset="0"/>
                <a:cs typeface="Times New Roman" panose="02020603050405020304" pitchFamily="18" charset="0"/>
              </a:rPr>
              <a:t>, </a:t>
            </a:r>
            <a:r>
              <a:rPr lang="en-GB" sz="2800" b="1" dirty="0">
                <a:latin typeface="Times New Roman" panose="02020603050405020304" pitchFamily="18" charset="0"/>
                <a:cs typeface="Times New Roman" panose="02020603050405020304" pitchFamily="18" charset="0"/>
              </a:rPr>
              <a:t>EFDDNN-EI (88.50%)</a:t>
            </a:r>
            <a:r>
              <a:rPr lang="en-GB" sz="2800" dirty="0">
                <a:latin typeface="Times New Roman" panose="02020603050405020304" pitchFamily="18" charset="0"/>
                <a:cs typeface="Times New Roman" panose="02020603050405020304" pitchFamily="18" charset="0"/>
              </a:rPr>
              <a:t>, </a:t>
            </a:r>
            <a:r>
              <a:rPr lang="en-GB" sz="2800" b="1" dirty="0">
                <a:latin typeface="Times New Roman" panose="02020603050405020304" pitchFamily="18" charset="0"/>
                <a:cs typeface="Times New Roman" panose="02020603050405020304" pitchFamily="18" charset="0"/>
              </a:rPr>
              <a:t>PDD-TLDCNN (94.33%)</a:t>
            </a:r>
            <a:r>
              <a:rPr lang="en-GB" sz="2800" dirty="0">
                <a:latin typeface="Times New Roman" panose="02020603050405020304" pitchFamily="18" charset="0"/>
                <a:cs typeface="Times New Roman" panose="02020603050405020304" pitchFamily="18" charset="0"/>
              </a:rPr>
              <a:t>, and </a:t>
            </a:r>
            <a:r>
              <a:rPr lang="en-GB" sz="2800" b="1" dirty="0">
                <a:latin typeface="Times New Roman" panose="02020603050405020304" pitchFamily="18" charset="0"/>
                <a:cs typeface="Times New Roman" panose="02020603050405020304" pitchFamily="18" charset="0"/>
              </a:rPr>
              <a:t>YOLOv5 (97.91%)</a:t>
            </a:r>
            <a:r>
              <a:rPr lang="en-GB" sz="2800" dirty="0">
                <a:latin typeface="Times New Roman" panose="02020603050405020304" pitchFamily="18" charset="0"/>
                <a:cs typeface="Times New Roman" panose="02020603050405020304" pitchFamily="18" charset="0"/>
              </a:rPr>
              <a:t> — </a:t>
            </a:r>
            <a:r>
              <a:rPr lang="en-GB" sz="2800" b="1" dirty="0">
                <a:latin typeface="Times New Roman" panose="02020603050405020304" pitchFamily="18" charset="0"/>
                <a:cs typeface="Times New Roman" panose="02020603050405020304" pitchFamily="18" charset="0"/>
              </a:rPr>
              <a:t>YOLOv5</a:t>
            </a:r>
            <a:r>
              <a:rPr lang="en-GB" sz="2800" dirty="0">
                <a:latin typeface="Times New Roman" panose="02020603050405020304" pitchFamily="18" charset="0"/>
                <a:cs typeface="Times New Roman" panose="02020603050405020304" pitchFamily="18" charset="0"/>
              </a:rPr>
              <a:t> proved the most effective for pomegranate disease detection.</a:t>
            </a:r>
            <a:endParaRPr lang="en-GB" sz="2800"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Unlike classification models that lack spatial awareness, YOLOv5 treats the task as </a:t>
            </a:r>
            <a:r>
              <a:rPr lang="en-GB" sz="2800" b="1" dirty="0">
                <a:latin typeface="Times New Roman" panose="02020603050405020304" pitchFamily="18" charset="0"/>
                <a:cs typeface="Times New Roman" panose="02020603050405020304" pitchFamily="18" charset="0"/>
              </a:rPr>
              <a:t>object detection</a:t>
            </a:r>
            <a:r>
              <a:rPr lang="en-GB" sz="2800" dirty="0">
                <a:latin typeface="Times New Roman" panose="02020603050405020304" pitchFamily="18" charset="0"/>
                <a:cs typeface="Times New Roman" panose="02020603050405020304" pitchFamily="18" charset="0"/>
              </a:rPr>
              <a:t>, enabling it to </a:t>
            </a:r>
            <a:r>
              <a:rPr lang="en-GB" sz="2800" b="1" dirty="0">
                <a:latin typeface="Times New Roman" panose="02020603050405020304" pitchFamily="18" charset="0"/>
                <a:cs typeface="Times New Roman" panose="02020603050405020304" pitchFamily="18" charset="0"/>
              </a:rPr>
              <a:t>localize diseased regions</a:t>
            </a:r>
            <a:r>
              <a:rPr lang="en-GB" sz="2800" dirty="0">
                <a:latin typeface="Times New Roman" panose="02020603050405020304" pitchFamily="18" charset="0"/>
                <a:cs typeface="Times New Roman" panose="02020603050405020304" pitchFamily="18" charset="0"/>
              </a:rPr>
              <a:t>, </a:t>
            </a:r>
            <a:r>
              <a:rPr lang="en-GB" sz="2800" b="1" dirty="0">
                <a:latin typeface="Times New Roman" panose="02020603050405020304" pitchFamily="18" charset="0"/>
                <a:cs typeface="Times New Roman" panose="02020603050405020304" pitchFamily="18" charset="0"/>
              </a:rPr>
              <a:t>handle multiple infections</a:t>
            </a:r>
            <a:r>
              <a:rPr lang="en-GB" sz="2800" dirty="0">
                <a:latin typeface="Times New Roman" panose="02020603050405020304" pitchFamily="18" charset="0"/>
                <a:cs typeface="Times New Roman" panose="02020603050405020304" pitchFamily="18" charset="0"/>
              </a:rPr>
              <a:t>, and </a:t>
            </a:r>
            <a:r>
              <a:rPr lang="en-GB" sz="2800" b="1" dirty="0">
                <a:latin typeface="Times New Roman" panose="02020603050405020304" pitchFamily="18" charset="0"/>
                <a:cs typeface="Times New Roman" panose="02020603050405020304" pitchFamily="18" charset="0"/>
              </a:rPr>
              <a:t>achieve faster, real-time inference</a:t>
            </a:r>
            <a:r>
              <a:rPr lang="en-GB"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Despite using dummy annotations, it learned strong spatial features, delivering the highest accuracy. Its </a:t>
            </a:r>
            <a:r>
              <a:rPr lang="en-GB" sz="2800" b="1" dirty="0">
                <a:latin typeface="Times New Roman" panose="02020603050405020304" pitchFamily="18" charset="0"/>
                <a:cs typeface="Times New Roman" panose="02020603050405020304" pitchFamily="18" charset="0"/>
              </a:rPr>
              <a:t>scalability, precision</a:t>
            </a:r>
            <a:r>
              <a:rPr lang="en-GB" sz="2800" dirty="0">
                <a:latin typeface="Times New Roman" panose="02020603050405020304" pitchFamily="18" charset="0"/>
                <a:cs typeface="Times New Roman" panose="02020603050405020304" pitchFamily="18" charset="0"/>
              </a:rPr>
              <a:t>, and </a:t>
            </a:r>
            <a:r>
              <a:rPr lang="en-GB" sz="2800" b="1" dirty="0">
                <a:latin typeface="Times New Roman" panose="02020603050405020304" pitchFamily="18" charset="0"/>
                <a:cs typeface="Times New Roman" panose="02020603050405020304" pitchFamily="18" charset="0"/>
              </a:rPr>
              <a:t>deployment readiness</a:t>
            </a:r>
            <a:r>
              <a:rPr lang="en-GB" sz="2800" dirty="0">
                <a:latin typeface="Times New Roman" panose="02020603050405020304" pitchFamily="18" charset="0"/>
                <a:cs typeface="Times New Roman" panose="02020603050405020304" pitchFamily="18" charset="0"/>
              </a:rPr>
              <a:t> make YOLOv5 the best fit for real-time agricultural applications.</a:t>
            </a:r>
            <a:endParaRPr lang="en-GB"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grpSp>
        <p:nvGrpSpPr>
          <p:cNvPr id="4" name="Group 2"/>
          <p:cNvGrpSpPr/>
          <p:nvPr/>
        </p:nvGrpSpPr>
        <p:grpSpPr>
          <a:xfrm>
            <a:off x="14220190" y="0"/>
            <a:ext cx="4067810" cy="7858760"/>
            <a:chOff x="0" y="0"/>
            <a:chExt cx="1071324" cy="1956270"/>
          </a:xfrm>
        </p:grpSpPr>
        <p:sp>
          <p:nvSpPr>
            <p:cNvPr id="5"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6"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pic>
        <p:nvPicPr>
          <p:cNvPr id="7" name="Picture 6"/>
          <p:cNvPicPr>
            <a:picLocks noChangeAspect="1"/>
          </p:cNvPicPr>
          <p:nvPr/>
        </p:nvPicPr>
        <p:blipFill>
          <a:blip r:embed="rId1"/>
          <a:srcRect t="3540"/>
          <a:stretch>
            <a:fillRect/>
          </a:stretch>
        </p:blipFill>
        <p:spPr>
          <a:xfrm>
            <a:off x="370840" y="7962900"/>
            <a:ext cx="17844135" cy="2076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dirty="0"/>
          </a:p>
        </p:txBody>
      </p:sp>
      <p:pic>
        <p:nvPicPr>
          <p:cNvPr id="5" name="Picture 4"/>
          <p:cNvPicPr>
            <a:picLocks noChangeAspect="1"/>
          </p:cNvPicPr>
          <p:nvPr/>
        </p:nvPicPr>
        <p:blipFill>
          <a:blip r:embed="rId1"/>
          <a:srcRect l="4583" t="8806" r="10000" b="492"/>
          <a:stretch>
            <a:fillRect/>
          </a:stretch>
        </p:blipFill>
        <p:spPr>
          <a:xfrm>
            <a:off x="1371600" y="1485900"/>
            <a:ext cx="15621000" cy="7848600"/>
          </a:xfrm>
          <a:prstGeom prst="rect">
            <a:avLst/>
          </a:prstGeom>
        </p:spPr>
      </p:pic>
      <p:sp>
        <p:nvSpPr>
          <p:cNvPr id="4" name="Text Box 3"/>
          <p:cNvSpPr txBox="1"/>
          <p:nvPr/>
        </p:nvSpPr>
        <p:spPr>
          <a:xfrm>
            <a:off x="990600" y="55245"/>
            <a:ext cx="16469995" cy="1753235"/>
          </a:xfrm>
          <a:prstGeom prst="rect">
            <a:avLst/>
          </a:prstGeom>
          <a:noFill/>
        </p:spPr>
        <p:txBody>
          <a:bodyPr wrap="square" rtlCol="0">
            <a:spAutoFit/>
          </a:bodyPr>
          <a:p>
            <a:pPr algn="ctr"/>
            <a:r>
              <a:rPr lang="en-IN" altLang="en-US" sz="54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Class-Wise Accuracy Comparison of Models</a:t>
            </a:r>
            <a:endParaRPr lang="en-US" sz="54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a:p>
            <a:pPr algn="ctr"/>
            <a:endParaRPr lang="en-GB" altLang="en-US" sz="5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2"/>
          <p:cNvGrpSpPr/>
          <p:nvPr/>
        </p:nvGrpSpPr>
        <p:grpSpPr>
          <a:xfrm>
            <a:off x="-635" y="-232410"/>
            <a:ext cx="18303240" cy="7934960"/>
            <a:chOff x="0" y="0"/>
            <a:chExt cx="2462450" cy="1757655"/>
          </a:xfrm>
        </p:grpSpPr>
        <p:sp>
          <p:nvSpPr>
            <p:cNvPr id="5" name="Freeform 3"/>
            <p:cNvSpPr/>
            <p:nvPr/>
          </p:nvSpPr>
          <p:spPr>
            <a:xfrm>
              <a:off x="0" y="0"/>
              <a:ext cx="2462450" cy="1757655"/>
            </a:xfrm>
            <a:custGeom>
              <a:avLst/>
              <a:gdLst/>
              <a:ahLst/>
              <a:cxnLst/>
              <a:rect l="l" t="t" r="r" b="b"/>
              <a:pathLst>
                <a:path w="2462450" h="1757655">
                  <a:moveTo>
                    <a:pt x="56307" y="0"/>
                  </a:moveTo>
                  <a:lnTo>
                    <a:pt x="2406143" y="0"/>
                  </a:lnTo>
                  <a:cubicBezTo>
                    <a:pt x="2421076" y="0"/>
                    <a:pt x="2435398" y="5932"/>
                    <a:pt x="2445958" y="16492"/>
                  </a:cubicBezTo>
                  <a:cubicBezTo>
                    <a:pt x="2456518" y="27052"/>
                    <a:pt x="2462450" y="41374"/>
                    <a:pt x="2462450" y="56307"/>
                  </a:cubicBezTo>
                  <a:lnTo>
                    <a:pt x="2462450" y="1701348"/>
                  </a:lnTo>
                  <a:cubicBezTo>
                    <a:pt x="2462450" y="1716281"/>
                    <a:pt x="2456518" y="1730603"/>
                    <a:pt x="2445958" y="1741163"/>
                  </a:cubicBezTo>
                  <a:cubicBezTo>
                    <a:pt x="2435398" y="1751723"/>
                    <a:pt x="2421076" y="1757655"/>
                    <a:pt x="2406143" y="1757655"/>
                  </a:cubicBezTo>
                  <a:lnTo>
                    <a:pt x="56307" y="1757655"/>
                  </a:lnTo>
                  <a:cubicBezTo>
                    <a:pt x="41374" y="1757655"/>
                    <a:pt x="27052" y="1751723"/>
                    <a:pt x="16492" y="1741163"/>
                  </a:cubicBezTo>
                  <a:cubicBezTo>
                    <a:pt x="5932" y="1730603"/>
                    <a:pt x="0" y="1716281"/>
                    <a:pt x="0" y="1701348"/>
                  </a:cubicBezTo>
                  <a:lnTo>
                    <a:pt x="0" y="56307"/>
                  </a:lnTo>
                  <a:cubicBezTo>
                    <a:pt x="0" y="41374"/>
                    <a:pt x="5932" y="27052"/>
                    <a:pt x="16492" y="16492"/>
                  </a:cubicBezTo>
                  <a:cubicBezTo>
                    <a:pt x="27052" y="5932"/>
                    <a:pt x="41374" y="0"/>
                    <a:pt x="56307" y="0"/>
                  </a:cubicBezTo>
                  <a:close/>
                </a:path>
              </a:pathLst>
            </a:custGeom>
            <a:solidFill>
              <a:srgbClr val="E8F0DB"/>
            </a:solidFill>
            <a:ln cap="rnd">
              <a:noFill/>
              <a:prstDash val="solid"/>
              <a:round/>
            </a:ln>
          </p:spPr>
        </p:sp>
        <p:sp>
          <p:nvSpPr>
            <p:cNvPr id="9" name="TextBox 4"/>
            <p:cNvSpPr txBox="1"/>
            <p:nvPr/>
          </p:nvSpPr>
          <p:spPr>
            <a:xfrm>
              <a:off x="0" y="-47625"/>
              <a:ext cx="2462450" cy="1805280"/>
            </a:xfrm>
            <a:prstGeom prst="rect">
              <a:avLst/>
            </a:prstGeom>
          </p:spPr>
          <p:txBody>
            <a:bodyPr lIns="50800" tIns="50800" rIns="50800" bIns="50800" rtlCol="0" anchor="ctr"/>
            <a:p>
              <a:pPr algn="ctr">
                <a:lnSpc>
                  <a:spcPts val="2940"/>
                </a:lnSpc>
              </a:pPr>
            </a:p>
          </p:txBody>
        </p:sp>
      </p:grpSp>
      <p:grpSp>
        <p:nvGrpSpPr>
          <p:cNvPr id="6" name="Group 6"/>
          <p:cNvGrpSpPr/>
          <p:nvPr/>
        </p:nvGrpSpPr>
        <p:grpSpPr>
          <a:xfrm>
            <a:off x="0" y="7200900"/>
            <a:ext cx="18288000" cy="3086100"/>
            <a:chOff x="0" y="0"/>
            <a:chExt cx="4816593" cy="812800"/>
          </a:xfrm>
        </p:grpSpPr>
        <p:sp>
          <p:nvSpPr>
            <p:cNvPr id="7" name="Freeform 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8" name="TextBox 8"/>
            <p:cNvSpPr txBox="1"/>
            <p:nvPr/>
          </p:nvSpPr>
          <p:spPr>
            <a:xfrm>
              <a:off x="0" y="-47625"/>
              <a:ext cx="4816593" cy="860425"/>
            </a:xfrm>
            <a:prstGeom prst="rect">
              <a:avLst/>
            </a:prstGeom>
          </p:spPr>
          <p:txBody>
            <a:bodyPr lIns="50800" tIns="50800" rIns="50800" bIns="50800" rtlCol="0" anchor="ctr"/>
            <a:p>
              <a:pPr algn="ctr">
                <a:lnSpc>
                  <a:spcPts val="2940"/>
                </a:lnSpc>
              </a:pPr>
            </a:p>
          </p:txBody>
        </p:sp>
      </p:grpSp>
      <p:sp>
        <p:nvSpPr>
          <p:cNvPr id="10" name="Title 9"/>
          <p:cNvSpPr>
            <a:spLocks noGrp="1"/>
          </p:cNvSpPr>
          <p:nvPr>
            <p:ph type="title"/>
          </p:nvPr>
        </p:nvSpPr>
        <p:spPr>
          <a:xfrm>
            <a:off x="5029200" y="266383"/>
            <a:ext cx="8229600" cy="1143000"/>
          </a:xfrm>
        </p:spPr>
        <p:txBody>
          <a:bodyPr/>
          <a:p>
            <a:r>
              <a:rPr lang="en-IN" altLang="en-US" sz="6000" b="1" u="sng">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REFERENCES</a:t>
            </a:r>
            <a:endParaRPr lang="en-IN" sz="6000" u="sng" dirty="0">
              <a:latin typeface="Times New Roman" panose="02020603050405020304" pitchFamily="18" charset="0"/>
              <a:cs typeface="Times New Roman" panose="02020603050405020304" pitchFamily="18" charset="0"/>
            </a:endParaRPr>
          </a:p>
        </p:txBody>
      </p:sp>
      <p:sp>
        <p:nvSpPr>
          <p:cNvPr id="11" name="Text Box 10"/>
          <p:cNvSpPr txBox="1"/>
          <p:nvPr/>
        </p:nvSpPr>
        <p:spPr>
          <a:xfrm>
            <a:off x="629285" y="1941195"/>
            <a:ext cx="9842500" cy="2861310"/>
          </a:xfrm>
          <a:prstGeom prst="rect">
            <a:avLst/>
          </a:prstGeom>
          <a:noFill/>
        </p:spPr>
        <p:txBody>
          <a:bodyPr wrap="square" rtlCol="0">
            <a:spAutoFit/>
          </a:bodyPr>
          <a:p>
            <a:pPr marL="285750" indent="-285750">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https://www.sciencedirect.com/science/article/pii/S0957417425021785</a:t>
            </a: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https://www.kaggle.com/datasets/aman0515643/pomegranate-disease</a:t>
            </a: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https://wandb.ai/anonymousking23301-thapar-university/YOLOv5?nw=nwuseranonymousking23301</a:t>
            </a: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https://ieeexplore.ieee.org/document/9781688</a:t>
            </a: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GB"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https://ieeexplore.ieee.org/document/9358541</a:t>
            </a:r>
            <a:endParaRPr lang="en-US" altLang="en-GB" b="1">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4469193" y="1028700"/>
            <a:ext cx="9349615" cy="6673596"/>
            <a:chOff x="0" y="0"/>
            <a:chExt cx="2462450" cy="1757655"/>
          </a:xfrm>
        </p:grpSpPr>
        <p:sp>
          <p:nvSpPr>
            <p:cNvPr id="3" name="Freeform 3"/>
            <p:cNvSpPr/>
            <p:nvPr/>
          </p:nvSpPr>
          <p:spPr>
            <a:xfrm>
              <a:off x="0" y="0"/>
              <a:ext cx="2462450" cy="1757655"/>
            </a:xfrm>
            <a:custGeom>
              <a:avLst/>
              <a:gdLst/>
              <a:ahLst/>
              <a:cxnLst/>
              <a:rect l="l" t="t" r="r" b="b"/>
              <a:pathLst>
                <a:path w="2462450" h="1757655">
                  <a:moveTo>
                    <a:pt x="56307" y="0"/>
                  </a:moveTo>
                  <a:lnTo>
                    <a:pt x="2406143" y="0"/>
                  </a:lnTo>
                  <a:cubicBezTo>
                    <a:pt x="2421076" y="0"/>
                    <a:pt x="2435398" y="5932"/>
                    <a:pt x="2445958" y="16492"/>
                  </a:cubicBezTo>
                  <a:cubicBezTo>
                    <a:pt x="2456518" y="27052"/>
                    <a:pt x="2462450" y="41374"/>
                    <a:pt x="2462450" y="56307"/>
                  </a:cubicBezTo>
                  <a:lnTo>
                    <a:pt x="2462450" y="1701348"/>
                  </a:lnTo>
                  <a:cubicBezTo>
                    <a:pt x="2462450" y="1716281"/>
                    <a:pt x="2456518" y="1730603"/>
                    <a:pt x="2445958" y="1741163"/>
                  </a:cubicBezTo>
                  <a:cubicBezTo>
                    <a:pt x="2435398" y="1751723"/>
                    <a:pt x="2421076" y="1757655"/>
                    <a:pt x="2406143" y="1757655"/>
                  </a:cubicBezTo>
                  <a:lnTo>
                    <a:pt x="56307" y="1757655"/>
                  </a:lnTo>
                  <a:cubicBezTo>
                    <a:pt x="41374" y="1757655"/>
                    <a:pt x="27052" y="1751723"/>
                    <a:pt x="16492" y="1741163"/>
                  </a:cubicBezTo>
                  <a:cubicBezTo>
                    <a:pt x="5932" y="1730603"/>
                    <a:pt x="0" y="1716281"/>
                    <a:pt x="0" y="1701348"/>
                  </a:cubicBezTo>
                  <a:lnTo>
                    <a:pt x="0" y="56307"/>
                  </a:lnTo>
                  <a:cubicBezTo>
                    <a:pt x="0" y="41374"/>
                    <a:pt x="5932" y="27052"/>
                    <a:pt x="16492" y="16492"/>
                  </a:cubicBezTo>
                  <a:cubicBezTo>
                    <a:pt x="27052" y="5932"/>
                    <a:pt x="41374" y="0"/>
                    <a:pt x="56307" y="0"/>
                  </a:cubicBezTo>
                  <a:close/>
                </a:path>
              </a:pathLst>
            </a:custGeom>
            <a:solidFill>
              <a:srgbClr val="E8F0DB"/>
            </a:solidFill>
            <a:ln cap="rnd">
              <a:noFill/>
              <a:prstDash val="solid"/>
              <a:round/>
            </a:ln>
          </p:spPr>
        </p:sp>
        <p:sp>
          <p:nvSpPr>
            <p:cNvPr id="4" name="TextBox 4"/>
            <p:cNvSpPr txBox="1"/>
            <p:nvPr/>
          </p:nvSpPr>
          <p:spPr>
            <a:xfrm>
              <a:off x="0" y="-47625"/>
              <a:ext cx="2462450" cy="1805280"/>
            </a:xfrm>
            <a:prstGeom prst="rect">
              <a:avLst/>
            </a:prstGeom>
          </p:spPr>
          <p:txBody>
            <a:bodyPr lIns="50800" tIns="50800" rIns="50800" bIns="50800" rtlCol="0" anchor="ctr"/>
            <a:lstStyle/>
            <a:p>
              <a:pPr algn="ctr">
                <a:lnSpc>
                  <a:spcPts val="2940"/>
                </a:lnSpc>
              </a:pPr>
            </a:p>
          </p:txBody>
        </p:sp>
      </p:grpSp>
      <p:sp>
        <p:nvSpPr>
          <p:cNvPr id="5" name="TextBox 5"/>
          <p:cNvSpPr txBox="1"/>
          <p:nvPr/>
        </p:nvSpPr>
        <p:spPr>
          <a:xfrm>
            <a:off x="5732621" y="2579007"/>
            <a:ext cx="6822759" cy="3513455"/>
          </a:xfrm>
          <a:prstGeom prst="rect">
            <a:avLst/>
          </a:prstGeom>
        </p:spPr>
        <p:txBody>
          <a:bodyPr lIns="0" tIns="0" rIns="0" bIns="0" rtlCol="0" anchor="t">
            <a:spAutoFit/>
          </a:bodyPr>
          <a:lstStyle/>
          <a:p>
            <a:pPr marL="0" lvl="0" indent="0" algn="ctr">
              <a:lnSpc>
                <a:spcPts val="13700"/>
              </a:lnSpc>
            </a:pPr>
            <a:r>
              <a:rPr lang="en-US" sz="13835" u="none" strike="noStrike">
                <a:solidFill>
                  <a:srgbClr val="182D1B"/>
                </a:solidFill>
                <a:latin typeface="Times New Roman" panose="02020603050405020304" pitchFamily="18" charset="0"/>
                <a:ea typeface="Bernoru" panose="00000A00000000000000"/>
                <a:cs typeface="Times New Roman" panose="02020603050405020304" pitchFamily="18" charset="0"/>
                <a:sym typeface="Bernoru" panose="00000A00000000000000"/>
              </a:rPr>
              <a:t>THANK YOU</a:t>
            </a:r>
            <a:endParaRPr lang="en-US" sz="13835" u="none" strike="noStrike">
              <a:solidFill>
                <a:srgbClr val="182D1B"/>
              </a:solidFill>
              <a:latin typeface="Times New Roman" panose="02020603050405020304" pitchFamily="18" charset="0"/>
              <a:ea typeface="Bernoru" panose="00000A00000000000000"/>
              <a:cs typeface="Times New Roman" panose="02020603050405020304" pitchFamily="18" charset="0"/>
              <a:sym typeface="Bernoru" panose="00000A00000000000000"/>
            </a:endParaRPr>
          </a:p>
        </p:txBody>
      </p:sp>
      <p:grpSp>
        <p:nvGrpSpPr>
          <p:cNvPr id="6" name="Group 6"/>
          <p:cNvGrpSpPr/>
          <p:nvPr/>
        </p:nvGrpSpPr>
        <p:grpSpPr>
          <a:xfrm>
            <a:off x="0" y="7200900"/>
            <a:ext cx="18288000" cy="3086100"/>
            <a:chOff x="0" y="0"/>
            <a:chExt cx="4816593" cy="812800"/>
          </a:xfrm>
        </p:grpSpPr>
        <p:sp>
          <p:nvSpPr>
            <p:cNvPr id="7" name="Freeform 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8" name="TextBox 8"/>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sp>
        <p:nvSpPr>
          <p:cNvPr id="9" name="Freeform 9"/>
          <p:cNvSpPr/>
          <p:nvPr/>
        </p:nvSpPr>
        <p:spPr>
          <a:xfrm flipH="1">
            <a:off x="0" y="4230339"/>
            <a:ext cx="2970561" cy="2970561"/>
          </a:xfrm>
          <a:custGeom>
            <a:avLst/>
            <a:gdLst/>
            <a:ahLst/>
            <a:cxnLst/>
            <a:rect l="l" t="t" r="r" b="b"/>
            <a:pathLst>
              <a:path w="2970561" h="2970561">
                <a:moveTo>
                  <a:pt x="2970561" y="0"/>
                </a:moveTo>
                <a:lnTo>
                  <a:pt x="0" y="0"/>
                </a:lnTo>
                <a:lnTo>
                  <a:pt x="0" y="2970561"/>
                </a:lnTo>
                <a:lnTo>
                  <a:pt x="2970561" y="2970561"/>
                </a:lnTo>
                <a:lnTo>
                  <a:pt x="2970561"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0" name="Freeform 10"/>
          <p:cNvSpPr/>
          <p:nvPr/>
        </p:nvSpPr>
        <p:spPr>
          <a:xfrm>
            <a:off x="15317439" y="4230339"/>
            <a:ext cx="2970561" cy="2970561"/>
          </a:xfrm>
          <a:custGeom>
            <a:avLst/>
            <a:gdLst/>
            <a:ahLst/>
            <a:cxnLst/>
            <a:rect l="l" t="t" r="r" b="b"/>
            <a:pathLst>
              <a:path w="2970561" h="2970561">
                <a:moveTo>
                  <a:pt x="0" y="0"/>
                </a:moveTo>
                <a:lnTo>
                  <a:pt x="2970561" y="0"/>
                </a:lnTo>
                <a:lnTo>
                  <a:pt x="2970561" y="2970561"/>
                </a:lnTo>
                <a:lnTo>
                  <a:pt x="0" y="2970561"/>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1" name="Freeform 11"/>
          <p:cNvSpPr/>
          <p:nvPr/>
        </p:nvSpPr>
        <p:spPr>
          <a:xfrm>
            <a:off x="1028700" y="3399367"/>
            <a:ext cx="1941861" cy="289514"/>
          </a:xfrm>
          <a:custGeom>
            <a:avLst/>
            <a:gdLst/>
            <a:ahLst/>
            <a:cxnLst/>
            <a:rect l="l" t="t" r="r" b="b"/>
            <a:pathLst>
              <a:path w="1941861" h="289514">
                <a:moveTo>
                  <a:pt x="0" y="0"/>
                </a:moveTo>
                <a:lnTo>
                  <a:pt x="1941861" y="0"/>
                </a:lnTo>
                <a:lnTo>
                  <a:pt x="1941861" y="289514"/>
                </a:lnTo>
                <a:lnTo>
                  <a:pt x="0" y="2895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5317439" y="3399367"/>
            <a:ext cx="1941861" cy="289514"/>
          </a:xfrm>
          <a:custGeom>
            <a:avLst/>
            <a:gdLst/>
            <a:ahLst/>
            <a:cxnLst/>
            <a:rect l="l" t="t" r="r" b="b"/>
            <a:pathLst>
              <a:path w="1941861" h="289514">
                <a:moveTo>
                  <a:pt x="0" y="0"/>
                </a:moveTo>
                <a:lnTo>
                  <a:pt x="1941861" y="0"/>
                </a:lnTo>
                <a:lnTo>
                  <a:pt x="1941861" y="289514"/>
                </a:lnTo>
                <a:lnTo>
                  <a:pt x="0" y="2895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220318" y="0"/>
            <a:ext cx="4067682" cy="7427714"/>
            <a:chOff x="0" y="0"/>
            <a:chExt cx="1071324" cy="1956270"/>
          </a:xfrm>
        </p:grpSpPr>
        <p:sp>
          <p:nvSpPr>
            <p:cNvPr id="3"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4"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a:off x="0" y="7858601"/>
            <a:ext cx="18288000" cy="2428399"/>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7" name="TextBox 7"/>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a:off x="10804127" y="3162300"/>
            <a:ext cx="7133058" cy="6527021"/>
            <a:chOff x="0" y="0"/>
            <a:chExt cx="1105097" cy="1011206"/>
          </a:xfrm>
        </p:grpSpPr>
        <p:sp>
          <p:nvSpPr>
            <p:cNvPr id="9" name="Freeform 9"/>
            <p:cNvSpPr/>
            <p:nvPr/>
          </p:nvSpPr>
          <p:spPr>
            <a:xfrm>
              <a:off x="0" y="0"/>
              <a:ext cx="1105097" cy="1011206"/>
            </a:xfrm>
            <a:custGeom>
              <a:avLst/>
              <a:gdLst/>
              <a:ahLst/>
              <a:cxnLst/>
              <a:rect l="l" t="t" r="r" b="b"/>
              <a:pathLst>
                <a:path w="1105097" h="1011206">
                  <a:moveTo>
                    <a:pt x="21707" y="0"/>
                  </a:moveTo>
                  <a:lnTo>
                    <a:pt x="1083390" y="0"/>
                  </a:lnTo>
                  <a:cubicBezTo>
                    <a:pt x="1089147" y="0"/>
                    <a:pt x="1094669" y="2287"/>
                    <a:pt x="1098740" y="6358"/>
                  </a:cubicBezTo>
                  <a:cubicBezTo>
                    <a:pt x="1102810" y="10429"/>
                    <a:pt x="1105097" y="15950"/>
                    <a:pt x="1105097" y="21707"/>
                  </a:cubicBezTo>
                  <a:lnTo>
                    <a:pt x="1105097" y="989499"/>
                  </a:lnTo>
                  <a:cubicBezTo>
                    <a:pt x="1105097" y="1001488"/>
                    <a:pt x="1095379" y="1011206"/>
                    <a:pt x="1083390" y="1011206"/>
                  </a:cubicBezTo>
                  <a:lnTo>
                    <a:pt x="21707" y="1011206"/>
                  </a:lnTo>
                  <a:cubicBezTo>
                    <a:pt x="9719" y="1011206"/>
                    <a:pt x="0" y="1001488"/>
                    <a:pt x="0" y="989499"/>
                  </a:cubicBezTo>
                  <a:lnTo>
                    <a:pt x="0" y="21707"/>
                  </a:lnTo>
                  <a:cubicBezTo>
                    <a:pt x="0" y="9719"/>
                    <a:pt x="9719" y="0"/>
                    <a:pt x="21707" y="0"/>
                  </a:cubicBezTo>
                  <a:close/>
                </a:path>
              </a:pathLst>
            </a:custGeom>
            <a:blipFill>
              <a:blip r:embed="rId1"/>
              <a:stretch>
                <a:fillRect l="-18670" r="-18670"/>
              </a:stretch>
            </a:blipFill>
            <a:ln cap="sq">
              <a:noFill/>
              <a:prstDash val="solid"/>
              <a:miter/>
            </a:ln>
          </p:spPr>
        </p:sp>
      </p:grpSp>
      <p:sp>
        <p:nvSpPr>
          <p:cNvPr id="10" name="Freeform 10"/>
          <p:cNvSpPr/>
          <p:nvPr/>
        </p:nvSpPr>
        <p:spPr>
          <a:xfrm>
            <a:off x="14325388" y="2705389"/>
            <a:ext cx="1938069" cy="288948"/>
          </a:xfrm>
          <a:custGeom>
            <a:avLst/>
            <a:gdLst/>
            <a:ahLst/>
            <a:cxnLst/>
            <a:rect l="l" t="t" r="r" b="b"/>
            <a:pathLst>
              <a:path w="1938069" h="288948">
                <a:moveTo>
                  <a:pt x="0" y="0"/>
                </a:moveTo>
                <a:lnTo>
                  <a:pt x="1938069" y="0"/>
                </a:lnTo>
                <a:lnTo>
                  <a:pt x="1938069" y="288949"/>
                </a:lnTo>
                <a:lnTo>
                  <a:pt x="0" y="28894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flipV="1">
            <a:off x="10358122" y="23110"/>
            <a:ext cx="2578367" cy="2245523"/>
          </a:xfrm>
          <a:custGeom>
            <a:avLst/>
            <a:gdLst/>
            <a:ahLst/>
            <a:cxnLst/>
            <a:rect l="l" t="t" r="r" b="b"/>
            <a:pathLst>
              <a:path w="2578367" h="2245523">
                <a:moveTo>
                  <a:pt x="0" y="2245524"/>
                </a:moveTo>
                <a:lnTo>
                  <a:pt x="2578367" y="2245524"/>
                </a:lnTo>
                <a:lnTo>
                  <a:pt x="2578367" y="0"/>
                </a:lnTo>
                <a:lnTo>
                  <a:pt x="0" y="0"/>
                </a:lnTo>
                <a:lnTo>
                  <a:pt x="0" y="224552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687063" y="7963042"/>
            <a:ext cx="1938069" cy="288948"/>
          </a:xfrm>
          <a:custGeom>
            <a:avLst/>
            <a:gdLst/>
            <a:ahLst/>
            <a:cxnLst/>
            <a:rect l="l" t="t" r="r" b="b"/>
            <a:pathLst>
              <a:path w="1938069" h="288948">
                <a:moveTo>
                  <a:pt x="0" y="0"/>
                </a:moveTo>
                <a:lnTo>
                  <a:pt x="1938069" y="0"/>
                </a:lnTo>
                <a:lnTo>
                  <a:pt x="1938069" y="288949"/>
                </a:lnTo>
                <a:lnTo>
                  <a:pt x="0" y="28894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TextBox 14"/>
          <p:cNvSpPr txBox="1"/>
          <p:nvPr/>
        </p:nvSpPr>
        <p:spPr>
          <a:xfrm>
            <a:off x="627380" y="299085"/>
            <a:ext cx="7302500" cy="1141730"/>
          </a:xfrm>
          <a:prstGeom prst="rect">
            <a:avLst/>
          </a:prstGeom>
        </p:spPr>
        <p:txBody>
          <a:bodyPr wrap="square" lIns="0" tIns="0" rIns="0" bIns="0" rtlCol="0" anchor="t">
            <a:spAutoFit/>
          </a:bodyPr>
          <a:lstStyle/>
          <a:p>
            <a:pPr algn="l">
              <a:lnSpc>
                <a:spcPts val="8905"/>
              </a:lnSpc>
            </a:pPr>
            <a:r>
              <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INTRODUCTION</a:t>
            </a:r>
            <a:endPar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p:txBody>
      </p:sp>
      <p:sp>
        <p:nvSpPr>
          <p:cNvPr id="15" name="TextBox 15"/>
          <p:cNvSpPr txBox="1"/>
          <p:nvPr/>
        </p:nvSpPr>
        <p:spPr>
          <a:xfrm>
            <a:off x="483427" y="1433694"/>
            <a:ext cx="9036871" cy="6463030"/>
          </a:xfrm>
          <a:prstGeom prst="rect">
            <a:avLst/>
          </a:prstGeom>
        </p:spPr>
        <p:txBody>
          <a:bodyPr lIns="0" tIns="0" rIns="0" bIns="0" rtlCol="0" anchor="t">
            <a:spAutoFit/>
          </a:bodyPr>
          <a:lstStyle/>
          <a:p>
            <a:pPr algn="just"/>
            <a:r>
              <a:rPr lang="en-GB" sz="2800" b="1" dirty="0">
                <a:latin typeface="Times New Roman" panose="02020603050405020304" pitchFamily="18" charset="0"/>
                <a:cs typeface="Times New Roman" panose="02020603050405020304" pitchFamily="18" charset="0"/>
              </a:rPr>
              <a:t>Pomegranate crops are highly vulnerable to a variety of leaf diseases, making early detection essential for minimizing yield losses and ensuring crop quality. This project explores a deep learning-based approach for automated pomegranate disease classification and detection using four different models: a baseline CNN, PDD-TLDCNN (a transfer learning–driven hybrid model), SIFFD-DSGAN (a shallow image feature fusion discriminator with data synthesis), and YOLOv5 (a lightweight object detection model).</a:t>
            </a:r>
            <a:endParaRPr lang="en-GB" sz="2800" b="1"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A custom dataset of pomegranate leaf images across five disease categories was used for training and evaluation. Dummy bounding boxes were employed to adapt the dataset for object detection with YOLOv5, effectively transforming the task from classification to detection.</a:t>
            </a:r>
            <a:endParaRPr lang="en-GB"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067682" cy="10287000"/>
            <a:chOff x="0" y="0"/>
            <a:chExt cx="1071324" cy="2709333"/>
          </a:xfrm>
        </p:grpSpPr>
        <p:sp>
          <p:nvSpPr>
            <p:cNvPr id="3" name="Freeform 3"/>
            <p:cNvSpPr/>
            <p:nvPr/>
          </p:nvSpPr>
          <p:spPr>
            <a:xfrm>
              <a:off x="0" y="0"/>
              <a:ext cx="1071324" cy="2709333"/>
            </a:xfrm>
            <a:custGeom>
              <a:avLst/>
              <a:gdLst/>
              <a:ahLst/>
              <a:cxnLst/>
              <a:rect l="l" t="t" r="r" b="b"/>
              <a:pathLst>
                <a:path w="1071324" h="2709333">
                  <a:moveTo>
                    <a:pt x="0" y="0"/>
                  </a:moveTo>
                  <a:lnTo>
                    <a:pt x="1071324" y="0"/>
                  </a:lnTo>
                  <a:lnTo>
                    <a:pt x="1071324" y="2709333"/>
                  </a:lnTo>
                  <a:lnTo>
                    <a:pt x="0" y="2709333"/>
                  </a:lnTo>
                  <a:close/>
                </a:path>
              </a:pathLst>
            </a:custGeom>
            <a:solidFill>
              <a:srgbClr val="E8F0DB"/>
            </a:solidFill>
          </p:spPr>
        </p:sp>
        <p:sp>
          <p:nvSpPr>
            <p:cNvPr id="4" name="TextBox 4"/>
            <p:cNvSpPr txBox="1"/>
            <p:nvPr/>
          </p:nvSpPr>
          <p:spPr>
            <a:xfrm>
              <a:off x="0" y="-47625"/>
              <a:ext cx="1071324" cy="2756958"/>
            </a:xfrm>
            <a:prstGeom prst="rect">
              <a:avLst/>
            </a:prstGeom>
          </p:spPr>
          <p:txBody>
            <a:bodyPr lIns="50800" tIns="50800" rIns="50800" bIns="50800" rtlCol="0" anchor="ctr"/>
            <a:lstStyle/>
            <a:p>
              <a:pPr algn="ctr">
                <a:lnSpc>
                  <a:spcPts val="2940"/>
                </a:lnSpc>
              </a:pPr>
            </a:p>
          </p:txBody>
        </p:sp>
      </p:grpSp>
      <p:sp>
        <p:nvSpPr>
          <p:cNvPr id="5" name="Freeform 5"/>
          <p:cNvSpPr/>
          <p:nvPr/>
        </p:nvSpPr>
        <p:spPr>
          <a:xfrm>
            <a:off x="1028700" y="303771"/>
            <a:ext cx="3038982" cy="3038982"/>
          </a:xfrm>
          <a:custGeom>
            <a:avLst/>
            <a:gdLst/>
            <a:ahLst/>
            <a:cxnLst/>
            <a:rect l="l" t="t" r="r" b="b"/>
            <a:pathLst>
              <a:path w="3038982" h="3038982">
                <a:moveTo>
                  <a:pt x="0" y="0"/>
                </a:moveTo>
                <a:lnTo>
                  <a:pt x="3038982" y="0"/>
                </a:lnTo>
                <a:lnTo>
                  <a:pt x="3038982" y="3038982"/>
                </a:lnTo>
                <a:lnTo>
                  <a:pt x="0" y="3038982"/>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6" name="Group 6"/>
          <p:cNvGrpSpPr/>
          <p:nvPr/>
        </p:nvGrpSpPr>
        <p:grpSpPr>
          <a:xfrm>
            <a:off x="977064" y="2828839"/>
            <a:ext cx="6181235" cy="6998935"/>
            <a:chOff x="0" y="0"/>
            <a:chExt cx="957635" cy="1084318"/>
          </a:xfrm>
        </p:grpSpPr>
        <p:sp>
          <p:nvSpPr>
            <p:cNvPr id="7" name="Freeform 7"/>
            <p:cNvSpPr/>
            <p:nvPr/>
          </p:nvSpPr>
          <p:spPr>
            <a:xfrm>
              <a:off x="0" y="0"/>
              <a:ext cx="957635" cy="1084318"/>
            </a:xfrm>
            <a:custGeom>
              <a:avLst/>
              <a:gdLst/>
              <a:ahLst/>
              <a:cxnLst/>
              <a:rect l="l" t="t" r="r" b="b"/>
              <a:pathLst>
                <a:path w="957635" h="1084318">
                  <a:moveTo>
                    <a:pt x="25050" y="0"/>
                  </a:moveTo>
                  <a:lnTo>
                    <a:pt x="932585" y="0"/>
                  </a:lnTo>
                  <a:cubicBezTo>
                    <a:pt x="946420" y="0"/>
                    <a:pt x="957635" y="11215"/>
                    <a:pt x="957635" y="25050"/>
                  </a:cubicBezTo>
                  <a:lnTo>
                    <a:pt x="957635" y="1059268"/>
                  </a:lnTo>
                  <a:cubicBezTo>
                    <a:pt x="957635" y="1073103"/>
                    <a:pt x="946420" y="1084318"/>
                    <a:pt x="932585" y="1084318"/>
                  </a:cubicBezTo>
                  <a:lnTo>
                    <a:pt x="25050" y="1084318"/>
                  </a:lnTo>
                  <a:cubicBezTo>
                    <a:pt x="11215" y="1084318"/>
                    <a:pt x="0" y="1073103"/>
                    <a:pt x="0" y="1059268"/>
                  </a:cubicBezTo>
                  <a:lnTo>
                    <a:pt x="0" y="25050"/>
                  </a:lnTo>
                  <a:cubicBezTo>
                    <a:pt x="0" y="11215"/>
                    <a:pt x="11215" y="0"/>
                    <a:pt x="25050" y="0"/>
                  </a:cubicBezTo>
                  <a:close/>
                </a:path>
              </a:pathLst>
            </a:custGeom>
            <a:blipFill>
              <a:blip r:embed="rId3"/>
              <a:stretch>
                <a:fillRect l="-25485" r="-25485"/>
              </a:stretch>
            </a:blipFill>
            <a:ln cap="sq">
              <a:noFill/>
              <a:prstDash val="solid"/>
              <a:miter/>
            </a:ln>
          </p:spPr>
        </p:sp>
      </p:grpSp>
      <p:sp>
        <p:nvSpPr>
          <p:cNvPr id="8" name="TextBox 8"/>
          <p:cNvSpPr txBox="1"/>
          <p:nvPr/>
        </p:nvSpPr>
        <p:spPr>
          <a:xfrm>
            <a:off x="7362335" y="356870"/>
            <a:ext cx="9896965" cy="1066800"/>
          </a:xfrm>
          <a:prstGeom prst="rect">
            <a:avLst/>
          </a:prstGeom>
        </p:spPr>
        <p:txBody>
          <a:bodyPr lIns="0" tIns="0" rIns="0" bIns="0" rtlCol="0" anchor="t">
            <a:spAutoFit/>
          </a:bodyPr>
          <a:lstStyle/>
          <a:p>
            <a:pPr marL="0" lvl="0" indent="0" algn="r">
              <a:lnSpc>
                <a:spcPts val="8320"/>
              </a:lnSpc>
            </a:pPr>
            <a:r>
              <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PROBLEM OVERVIEW</a:t>
            </a:r>
            <a:endPar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p:txBody>
      </p:sp>
      <p:sp>
        <p:nvSpPr>
          <p:cNvPr id="9" name="TextBox 9"/>
          <p:cNvSpPr txBox="1"/>
          <p:nvPr/>
        </p:nvSpPr>
        <p:spPr>
          <a:xfrm>
            <a:off x="7981460" y="3437102"/>
            <a:ext cx="9277840" cy="389253"/>
          </a:xfrm>
          <a:prstGeom prst="rect">
            <a:avLst/>
          </a:prstGeom>
        </p:spPr>
        <p:txBody>
          <a:bodyPr lIns="0" tIns="0" rIns="0" bIns="0" rtlCol="0" anchor="t">
            <a:spAutoFit/>
          </a:bodyPr>
          <a:lstStyle/>
          <a:p>
            <a:pPr algn="just">
              <a:lnSpc>
                <a:spcPts val="3220"/>
              </a:lnSpc>
            </a:pPr>
          </a:p>
        </p:txBody>
      </p:sp>
      <p:sp>
        <p:nvSpPr>
          <p:cNvPr id="10" name="TextBox 10"/>
          <p:cNvSpPr txBox="1"/>
          <p:nvPr/>
        </p:nvSpPr>
        <p:spPr>
          <a:xfrm>
            <a:off x="7981460" y="1567634"/>
            <a:ext cx="10158110" cy="6463030"/>
          </a:xfrm>
          <a:prstGeom prst="rect">
            <a:avLst/>
          </a:prstGeom>
        </p:spPr>
        <p:txBody>
          <a:bodyPr lIns="0" tIns="0" rIns="0" bIns="0" rtlCol="0" anchor="t">
            <a:spAutoFit/>
          </a:bodyPr>
          <a:lstStyle/>
          <a:p>
            <a:pPr algn="just"/>
            <a:r>
              <a:rPr lang="en-GB" sz="2800" b="1" dirty="0">
                <a:latin typeface="Times New Roman" panose="02020603050405020304" pitchFamily="18" charset="0"/>
                <a:cs typeface="Times New Roman" panose="02020603050405020304" pitchFamily="18" charset="0"/>
              </a:rPr>
              <a:t>Pomegranate is a high-value fruit crop and a key contributor to India’s horticultural exports. However, it is highly susceptible to fungal and bacterial diseases, particularly during the monsoon and humid seasons. A major challenge is that these diseases often remain undetected until visible symptoms emerge—by which time the infection may have already spread extensively, causing substantial crop loss and reduced market value.</a:t>
            </a:r>
            <a:endParaRPr lang="en-GB" sz="2800" b="1"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Currently, disease identification is largely dependent on manual visual inspection and reactive treatment, which is often too late to be effective. Small and marginal farmers, in particular, lack access to expert agronomists, diagnostic labs, or advanced cloud-based diagnostic tools. This highlights a critical gap in the agricultural landscape: the need for an accessible, cost-effective, and automated solution that enables early detection of pomegranate diseases using image-based analysis.</a:t>
            </a:r>
            <a:endParaRPr lang="en-GB"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3" name="Group 5"/>
          <p:cNvGrpSpPr/>
          <p:nvPr/>
        </p:nvGrpSpPr>
        <p:grpSpPr>
          <a:xfrm>
            <a:off x="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grpSp>
        <p:nvGrpSpPr>
          <p:cNvPr id="2" name="Group 2"/>
          <p:cNvGrpSpPr/>
          <p:nvPr/>
        </p:nvGrpSpPr>
        <p:grpSpPr>
          <a:xfrm>
            <a:off x="10896589" y="1031334"/>
            <a:ext cx="6469114" cy="1849168"/>
            <a:chOff x="0" y="0"/>
            <a:chExt cx="1703799" cy="487024"/>
          </a:xfrm>
        </p:grpSpPr>
        <p:sp>
          <p:nvSpPr>
            <p:cNvPr id="3"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4" name="TextBox 4"/>
            <p:cNvSpPr txBox="1"/>
            <p:nvPr/>
          </p:nvSpPr>
          <p:spPr>
            <a:xfrm>
              <a:off x="0" y="-47625"/>
              <a:ext cx="1703799" cy="534649"/>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a:off x="10896446" y="3571456"/>
            <a:ext cx="6469114" cy="1849168"/>
            <a:chOff x="0" y="0"/>
            <a:chExt cx="1703799" cy="487024"/>
          </a:xfrm>
        </p:grpSpPr>
        <p:sp>
          <p:nvSpPr>
            <p:cNvPr id="6" name="Freeform 6"/>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7" name="TextBox 7"/>
            <p:cNvSpPr txBox="1"/>
            <p:nvPr/>
          </p:nvSpPr>
          <p:spPr>
            <a:xfrm>
              <a:off x="0" y="-47625"/>
              <a:ext cx="1703799" cy="534649"/>
            </a:xfrm>
            <a:prstGeom prst="rect">
              <a:avLst/>
            </a:prstGeom>
          </p:spPr>
          <p:txBody>
            <a:bodyPr lIns="50800" tIns="50800" rIns="50800" bIns="50800" rtlCol="0" anchor="ctr"/>
            <a:lstStyle/>
            <a:p>
              <a:pPr algn="ctr">
                <a:lnSpc>
                  <a:spcPts val="2940"/>
                </a:lnSpc>
              </a:pPr>
            </a:p>
          </p:txBody>
        </p:sp>
      </p:grpSp>
      <p:sp>
        <p:nvSpPr>
          <p:cNvPr id="9" name="Freeform 9"/>
          <p:cNvSpPr/>
          <p:nvPr/>
        </p:nvSpPr>
        <p:spPr>
          <a:xfrm>
            <a:off x="10895965" y="5930900"/>
            <a:ext cx="6469380" cy="1849120"/>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grpSp>
        <p:nvGrpSpPr>
          <p:cNvPr id="11" name="Group 11"/>
          <p:cNvGrpSpPr/>
          <p:nvPr/>
        </p:nvGrpSpPr>
        <p:grpSpPr>
          <a:xfrm>
            <a:off x="10325657" y="1369410"/>
            <a:ext cx="1143140" cy="11431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grpSp>
        <p:nvGrpSpPr>
          <p:cNvPr id="17" name="Group 17"/>
          <p:cNvGrpSpPr/>
          <p:nvPr/>
        </p:nvGrpSpPr>
        <p:grpSpPr>
          <a:xfrm>
            <a:off x="10224636" y="4036506"/>
            <a:ext cx="1143140" cy="11431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grpSp>
        <p:nvGrpSpPr>
          <p:cNvPr id="20" name="Group 20"/>
          <p:cNvGrpSpPr/>
          <p:nvPr/>
        </p:nvGrpSpPr>
        <p:grpSpPr>
          <a:xfrm>
            <a:off x="10256082" y="6365781"/>
            <a:ext cx="1143140" cy="11431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9E69"/>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p>
          </p:txBody>
        </p:sp>
      </p:grpSp>
      <p:sp>
        <p:nvSpPr>
          <p:cNvPr id="23" name="Freeform 23"/>
          <p:cNvSpPr/>
          <p:nvPr/>
        </p:nvSpPr>
        <p:spPr>
          <a:xfrm>
            <a:off x="10498648" y="4336415"/>
            <a:ext cx="597047" cy="542770"/>
          </a:xfrm>
          <a:custGeom>
            <a:avLst/>
            <a:gdLst/>
            <a:ahLst/>
            <a:cxnLst/>
            <a:rect l="l" t="t" r="r" b="b"/>
            <a:pathLst>
              <a:path w="597047" h="542770">
                <a:moveTo>
                  <a:pt x="0" y="0"/>
                </a:moveTo>
                <a:lnTo>
                  <a:pt x="597047" y="0"/>
                </a:lnTo>
                <a:lnTo>
                  <a:pt x="597047" y="542770"/>
                </a:lnTo>
                <a:lnTo>
                  <a:pt x="0" y="5427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4" name="Freeform 24"/>
          <p:cNvSpPr/>
          <p:nvPr/>
        </p:nvSpPr>
        <p:spPr>
          <a:xfrm>
            <a:off x="10667870" y="1581893"/>
            <a:ext cx="574284" cy="593715"/>
          </a:xfrm>
          <a:custGeom>
            <a:avLst/>
            <a:gdLst/>
            <a:ahLst/>
            <a:cxnLst/>
            <a:rect l="l" t="t" r="r" b="b"/>
            <a:pathLst>
              <a:path w="574284" h="593715">
                <a:moveTo>
                  <a:pt x="0" y="0"/>
                </a:moveTo>
                <a:lnTo>
                  <a:pt x="574284" y="0"/>
                </a:lnTo>
                <a:lnTo>
                  <a:pt x="574284" y="593714"/>
                </a:lnTo>
                <a:lnTo>
                  <a:pt x="0" y="59371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5" name="Freeform 25"/>
          <p:cNvSpPr/>
          <p:nvPr/>
        </p:nvSpPr>
        <p:spPr>
          <a:xfrm>
            <a:off x="10515766" y="6635987"/>
            <a:ext cx="563419" cy="564445"/>
          </a:xfrm>
          <a:custGeom>
            <a:avLst/>
            <a:gdLst/>
            <a:ahLst/>
            <a:cxnLst/>
            <a:rect l="l" t="t" r="r" b="b"/>
            <a:pathLst>
              <a:path w="563419" h="564445">
                <a:moveTo>
                  <a:pt x="0" y="0"/>
                </a:moveTo>
                <a:lnTo>
                  <a:pt x="563419" y="0"/>
                </a:lnTo>
                <a:lnTo>
                  <a:pt x="563419" y="564445"/>
                </a:lnTo>
                <a:lnTo>
                  <a:pt x="0" y="56444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6" name="TextBox 26"/>
          <p:cNvSpPr txBox="1"/>
          <p:nvPr/>
        </p:nvSpPr>
        <p:spPr>
          <a:xfrm>
            <a:off x="0" y="91297"/>
            <a:ext cx="5701927" cy="1066800"/>
          </a:xfrm>
          <a:prstGeom prst="rect">
            <a:avLst/>
          </a:prstGeom>
        </p:spPr>
        <p:txBody>
          <a:bodyPr lIns="0" tIns="0" rIns="0" bIns="0" rtlCol="0" anchor="t">
            <a:spAutoFit/>
          </a:bodyPr>
          <a:lstStyle/>
          <a:p>
            <a:pPr marL="0" lvl="0" indent="0" algn="r">
              <a:lnSpc>
                <a:spcPts val="8320"/>
              </a:lnSpc>
              <a:spcBef>
                <a:spcPct val="0"/>
              </a:spcBef>
            </a:pPr>
            <a:r>
              <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OBJECTIVES</a:t>
            </a:r>
            <a:endParaRPr lang="en-US" sz="65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p:txBody>
      </p:sp>
      <p:sp>
        <p:nvSpPr>
          <p:cNvPr id="27" name="TextBox 27"/>
          <p:cNvSpPr txBox="1"/>
          <p:nvPr/>
        </p:nvSpPr>
        <p:spPr>
          <a:xfrm>
            <a:off x="11734862" y="1183647"/>
            <a:ext cx="4929443" cy="1718310"/>
          </a:xfrm>
          <a:prstGeom prst="rect">
            <a:avLst/>
          </a:prstGeom>
        </p:spPr>
        <p:txBody>
          <a:bodyPr wrap="square" lIns="0" tIns="0" rIns="0" bIns="0" rtlCol="0" anchor="t">
            <a:spAutoFit/>
          </a:bodyPr>
          <a:lstStyle/>
          <a:p>
            <a:pPr algn="just">
              <a:lnSpc>
                <a:spcPts val="3350"/>
              </a:lnSpc>
            </a:pPr>
            <a:r>
              <a:rPr lang="en-GB" sz="2800" b="1" dirty="0">
                <a:solidFill>
                  <a:schemeClr val="bg1"/>
                </a:solidFill>
                <a:latin typeface="Times New Roman" panose="02020603050405020304" pitchFamily="18" charset="0"/>
                <a:cs typeface="Times New Roman" panose="02020603050405020304" pitchFamily="18" charset="0"/>
              </a:rPr>
              <a:t>Benchmark four models on custom dataset to identify the most accurate disease detection approach.</a:t>
            </a:r>
            <a:endParaRPr lang="en-GB" sz="2800" b="1" dirty="0">
              <a:solidFill>
                <a:schemeClr val="bg1"/>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28" name="TextBox 28"/>
          <p:cNvSpPr txBox="1"/>
          <p:nvPr/>
        </p:nvSpPr>
        <p:spPr>
          <a:xfrm>
            <a:off x="150473" y="1151771"/>
            <a:ext cx="9961132" cy="6032500"/>
          </a:xfrm>
          <a:prstGeom prst="rect">
            <a:avLst/>
          </a:prstGeom>
        </p:spPr>
        <p:txBody>
          <a:bodyPr lIns="0" tIns="0" rIns="0" bIns="0" rtlCol="0" anchor="t">
            <a:spAutoFit/>
          </a:bodyPr>
          <a:lstStyle/>
          <a:p>
            <a:pPr algn="just"/>
            <a:r>
              <a:rPr lang="en-GB" sz="2800" b="1" dirty="0">
                <a:latin typeface="Times New Roman" panose="02020603050405020304" pitchFamily="18" charset="0"/>
                <a:cs typeface="Times New Roman" panose="02020603050405020304" pitchFamily="18" charset="0"/>
              </a:rPr>
              <a:t>The objective of this project is to design, implement, and evaluate a deep learning–based system for the early and automated detection of pomegranate leaf diseases. We explore and compare the performance of four different deep neural network architectures: </a:t>
            </a:r>
            <a:r>
              <a:rPr lang="en-GB" sz="2800" b="1" dirty="0">
                <a:latin typeface="Times New Roman" panose="02020603050405020304" pitchFamily="18" charset="0"/>
                <a:cs typeface="Times New Roman" panose="02020603050405020304" pitchFamily="18" charset="0"/>
              </a:rPr>
              <a:t>SIFFD-DSGAN (Scale-Invariant Feature Fusion Dense Deep Neural Network with Data Synthesis using GANs), </a:t>
            </a:r>
            <a:r>
              <a:rPr lang="en-GB" sz="2800" b="1" dirty="0">
                <a:latin typeface="Times New Roman" panose="02020603050405020304" pitchFamily="18" charset="0"/>
                <a:cs typeface="Times New Roman" panose="02020603050405020304" pitchFamily="18" charset="0"/>
              </a:rPr>
              <a:t>EFDDNN-EI (Enhanced Fruit Disease Detection Neural Network with Environmental Integration), </a:t>
            </a:r>
            <a:r>
              <a:rPr lang="en-GB" sz="2800" b="1" dirty="0">
                <a:latin typeface="Times New Roman" panose="02020603050405020304" pitchFamily="18" charset="0"/>
                <a:cs typeface="Times New Roman" panose="02020603050405020304" pitchFamily="18" charset="0"/>
              </a:rPr>
              <a:t>PDD-TLDCNN (Pomegranate Disease Detection using a Transfer Learning–Driven Dilated and Dense Convolutional Neural Network), and </a:t>
            </a:r>
            <a:r>
              <a:rPr lang="en-GB" sz="2800" b="1" dirty="0">
                <a:latin typeface="Times New Roman" panose="02020603050405020304" pitchFamily="18" charset="0"/>
                <a:cs typeface="Times New Roman" panose="02020603050405020304" pitchFamily="18" charset="0"/>
              </a:rPr>
              <a:t>YOLOv5, a state-of-the-art object detection model. Among these, </a:t>
            </a:r>
            <a:r>
              <a:rPr lang="en-GB" sz="2800" b="1" dirty="0">
                <a:latin typeface="Times New Roman" panose="02020603050405020304" pitchFamily="18" charset="0"/>
                <a:cs typeface="Times New Roman" panose="02020603050405020304" pitchFamily="18" charset="0"/>
              </a:rPr>
              <a:t>YOLOv5 achieved the highest classification accuracy and fastest inference, making it the most suitable candidate for real-time deployment in precision agriculture applications.</a:t>
            </a:r>
            <a:endParaRPr lang="en-GB" sz="2800" b="1" dirty="0">
              <a:latin typeface="Times New Roman" panose="02020603050405020304" pitchFamily="18" charset="0"/>
              <a:cs typeface="Times New Roman" panose="02020603050405020304" pitchFamily="18" charset="0"/>
            </a:endParaRPr>
          </a:p>
        </p:txBody>
      </p:sp>
      <p:sp>
        <p:nvSpPr>
          <p:cNvPr id="29" name="TextBox 29"/>
          <p:cNvSpPr txBox="1"/>
          <p:nvPr/>
        </p:nvSpPr>
        <p:spPr>
          <a:xfrm>
            <a:off x="11424347" y="3771971"/>
            <a:ext cx="5407249" cy="1346200"/>
          </a:xfrm>
          <a:prstGeom prst="rect">
            <a:avLst/>
          </a:prstGeom>
        </p:spPr>
        <p:txBody>
          <a:bodyPr lIns="0" tIns="0" rIns="0" bIns="0" rtlCol="0" anchor="t">
            <a:spAutoFit/>
          </a:bodyPr>
          <a:lstStyle/>
          <a:p>
            <a:pPr algn="just">
              <a:lnSpc>
                <a:spcPts val="3500"/>
              </a:lnSpc>
            </a:pPr>
            <a:r>
              <a:rPr lang="en-GB" sz="2800" b="1" dirty="0">
                <a:solidFill>
                  <a:schemeClr val="bg1"/>
                </a:solidFill>
                <a:latin typeface="Times New Roman" panose="02020603050405020304" pitchFamily="18" charset="0"/>
                <a:cs typeface="Times New Roman" panose="02020603050405020304" pitchFamily="18" charset="0"/>
              </a:rPr>
              <a:t>Assess each model’s performance in terms of classification accuracy, speed, and deployment readiness.</a:t>
            </a:r>
            <a:endParaRPr lang="en-GB" sz="2800" b="1" dirty="0">
              <a:solidFill>
                <a:schemeClr val="bg1"/>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sp>
        <p:nvSpPr>
          <p:cNvPr id="30" name="TextBox 30"/>
          <p:cNvSpPr txBox="1"/>
          <p:nvPr/>
        </p:nvSpPr>
        <p:spPr>
          <a:xfrm>
            <a:off x="11963462" y="6286569"/>
            <a:ext cx="4666042" cy="1130935"/>
          </a:xfrm>
          <a:prstGeom prst="rect">
            <a:avLst/>
          </a:prstGeom>
        </p:spPr>
        <p:txBody>
          <a:bodyPr lIns="0" tIns="0" rIns="0" bIns="0" rtlCol="0" anchor="t">
            <a:spAutoFit/>
          </a:bodyPr>
          <a:lstStyle/>
          <a:p>
            <a:pPr algn="just">
              <a:lnSpc>
                <a:spcPts val="2940"/>
              </a:lnSpc>
            </a:pPr>
            <a:r>
              <a:rPr lang="en-GB" sz="2400" b="1" dirty="0">
                <a:solidFill>
                  <a:schemeClr val="bg1"/>
                </a:solidFill>
                <a:latin typeface="Times New Roman" panose="02020603050405020304" pitchFamily="18" charset="0"/>
                <a:cs typeface="Times New Roman" panose="02020603050405020304" pitchFamily="18" charset="0"/>
              </a:rPr>
              <a:t>Select YOLOv5 as the optimal model for scalable, fast, and reliable disease identification.</a:t>
            </a:r>
            <a:endParaRPr lang="en-GB" sz="2400" b="1" dirty="0">
              <a:solidFill>
                <a:schemeClr val="bg1"/>
              </a:solidFill>
              <a:latin typeface="Times New Roman" panose="02020603050405020304" pitchFamily="18" charset="0"/>
              <a:ea typeface="Inter Bold" panose="020B0802030000000004"/>
              <a:cs typeface="Times New Roman" panose="02020603050405020304" pitchFamily="18" charset="0"/>
              <a:sym typeface="Inter Bold" panose="020B0802030000000004"/>
            </a:endParaRPr>
          </a:p>
        </p:txBody>
      </p:sp>
      <p:grpSp>
        <p:nvGrpSpPr>
          <p:cNvPr id="31" name="Group 31"/>
          <p:cNvGrpSpPr/>
          <p:nvPr/>
        </p:nvGrpSpPr>
        <p:grpSpPr>
          <a:xfrm>
            <a:off x="150495" y="7200900"/>
            <a:ext cx="9752330" cy="2894965"/>
            <a:chOff x="0" y="0"/>
            <a:chExt cx="1267337" cy="633629"/>
          </a:xfrm>
        </p:grpSpPr>
        <p:sp>
          <p:nvSpPr>
            <p:cNvPr id="32" name="Freeform 32"/>
            <p:cNvSpPr/>
            <p:nvPr/>
          </p:nvSpPr>
          <p:spPr>
            <a:xfrm>
              <a:off x="0" y="0"/>
              <a:ext cx="1267337" cy="633629"/>
            </a:xfrm>
            <a:custGeom>
              <a:avLst/>
              <a:gdLst/>
              <a:ahLst/>
              <a:cxnLst/>
              <a:rect l="l" t="t" r="r" b="b"/>
              <a:pathLst>
                <a:path w="1267337" h="633629">
                  <a:moveTo>
                    <a:pt x="18928" y="0"/>
                  </a:moveTo>
                  <a:lnTo>
                    <a:pt x="1248409" y="0"/>
                  </a:lnTo>
                  <a:cubicBezTo>
                    <a:pt x="1253429" y="0"/>
                    <a:pt x="1258244" y="1994"/>
                    <a:pt x="1261793" y="5544"/>
                  </a:cubicBezTo>
                  <a:cubicBezTo>
                    <a:pt x="1265343" y="9094"/>
                    <a:pt x="1267337" y="13908"/>
                    <a:pt x="1267337" y="18928"/>
                  </a:cubicBezTo>
                  <a:lnTo>
                    <a:pt x="1267337" y="614700"/>
                  </a:lnTo>
                  <a:cubicBezTo>
                    <a:pt x="1267337" y="625154"/>
                    <a:pt x="1258863" y="633629"/>
                    <a:pt x="1248409" y="633629"/>
                  </a:cubicBezTo>
                  <a:lnTo>
                    <a:pt x="18928" y="633629"/>
                  </a:lnTo>
                  <a:cubicBezTo>
                    <a:pt x="8474" y="633629"/>
                    <a:pt x="0" y="625154"/>
                    <a:pt x="0" y="614700"/>
                  </a:cubicBezTo>
                  <a:lnTo>
                    <a:pt x="0" y="18928"/>
                  </a:lnTo>
                  <a:cubicBezTo>
                    <a:pt x="0" y="8474"/>
                    <a:pt x="8474" y="0"/>
                    <a:pt x="18928" y="0"/>
                  </a:cubicBezTo>
                  <a:close/>
                </a:path>
              </a:pathLst>
            </a:custGeom>
            <a:blipFill>
              <a:blip r:embed="rId7"/>
              <a:stretch>
                <a:fillRect t="-100103" b="-100103"/>
              </a:stretch>
            </a:blipFill>
            <a:ln cap="sq">
              <a:noFill/>
              <a:prstDash val="solid"/>
              <a:miter/>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4220190" y="0"/>
            <a:ext cx="4067810" cy="7858760"/>
            <a:chOff x="0" y="0"/>
            <a:chExt cx="1071324" cy="1956270"/>
          </a:xfrm>
        </p:grpSpPr>
        <p:sp>
          <p:nvSpPr>
            <p:cNvPr id="3"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4" name="TextBox 4"/>
            <p:cNvSpPr txBox="1"/>
            <p:nvPr/>
          </p:nvSpPr>
          <p:spPr>
            <a:xfrm>
              <a:off x="0" y="-47625"/>
              <a:ext cx="1071324" cy="2003895"/>
            </a:xfrm>
            <a:prstGeom prst="rect">
              <a:avLst/>
            </a:prstGeom>
          </p:spPr>
          <p:txBody>
            <a:bodyPr lIns="50800" tIns="50800" rIns="50800" bIns="50800" rtlCol="0" anchor="ctr"/>
            <a:p>
              <a:pPr algn="ctr">
                <a:lnSpc>
                  <a:spcPts val="2940"/>
                </a:lnSpc>
              </a:pPr>
            </a:p>
          </p:txBody>
        </p:sp>
      </p:grpSp>
      <p:grpSp>
        <p:nvGrpSpPr>
          <p:cNvPr id="33" name="Group 5"/>
          <p:cNvGrpSpPr/>
          <p:nvPr/>
        </p:nvGrpSpPr>
        <p:grpSpPr>
          <a:xfrm>
            <a:off x="0" y="7377430"/>
            <a:ext cx="18288000" cy="2909570"/>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sp>
        <p:nvSpPr>
          <p:cNvPr id="8" name="TextBox 8"/>
          <p:cNvSpPr txBox="1"/>
          <p:nvPr/>
        </p:nvSpPr>
        <p:spPr>
          <a:xfrm>
            <a:off x="562610" y="364490"/>
            <a:ext cx="8934450" cy="1066800"/>
          </a:xfrm>
          <a:prstGeom prst="rect">
            <a:avLst/>
          </a:prstGeom>
        </p:spPr>
        <p:txBody>
          <a:bodyPr wrap="square" lIns="0" tIns="0" rIns="0" bIns="0" rtlCol="0" anchor="t">
            <a:spAutoFit/>
          </a:bodyPr>
          <a:p>
            <a:pPr algn="l">
              <a:lnSpc>
                <a:spcPts val="8320"/>
              </a:lnSpc>
            </a:pPr>
            <a:r>
              <a:rPr lang="en-IN" alt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CHALLENGES  FACED</a:t>
            </a:r>
            <a:endParaRPr lang="en-IN" alt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p:txBody>
      </p:sp>
      <p:grpSp>
        <p:nvGrpSpPr>
          <p:cNvPr id="5" name="Group 2"/>
          <p:cNvGrpSpPr/>
          <p:nvPr/>
        </p:nvGrpSpPr>
        <p:grpSpPr>
          <a:xfrm>
            <a:off x="562610" y="1860550"/>
            <a:ext cx="5826760" cy="1495425"/>
            <a:chOff x="0" y="0"/>
            <a:chExt cx="1703799" cy="487024"/>
          </a:xfrm>
        </p:grpSpPr>
        <p:sp>
          <p:nvSpPr>
            <p:cNvPr id="6"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7" name="TextBox 4"/>
            <p:cNvSpPr txBox="1"/>
            <p:nvPr/>
          </p:nvSpPr>
          <p:spPr>
            <a:xfrm>
              <a:off x="0" y="-47625"/>
              <a:ext cx="1703799" cy="534649"/>
            </a:xfrm>
            <a:prstGeom prst="rect">
              <a:avLst/>
            </a:prstGeom>
          </p:spPr>
          <p:txBody>
            <a:bodyPr lIns="50800" tIns="50800" rIns="50800" bIns="50800" rtlCol="0" anchor="ctr"/>
            <a:p>
              <a:pPr algn="ctr">
                <a:lnSpc>
                  <a:spcPts val="2940"/>
                </a:lnSpc>
              </a:pPr>
            </a:p>
          </p:txBody>
        </p:sp>
      </p:grpSp>
      <p:grpSp>
        <p:nvGrpSpPr>
          <p:cNvPr id="9" name="Group 2"/>
          <p:cNvGrpSpPr/>
          <p:nvPr/>
        </p:nvGrpSpPr>
        <p:grpSpPr>
          <a:xfrm>
            <a:off x="609600" y="3917950"/>
            <a:ext cx="5826760" cy="1495425"/>
            <a:chOff x="0" y="0"/>
            <a:chExt cx="1703799" cy="487024"/>
          </a:xfrm>
        </p:grpSpPr>
        <p:sp>
          <p:nvSpPr>
            <p:cNvPr id="10"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11" name="TextBox 4"/>
            <p:cNvSpPr txBox="1"/>
            <p:nvPr/>
          </p:nvSpPr>
          <p:spPr>
            <a:xfrm>
              <a:off x="0" y="-47625"/>
              <a:ext cx="1703799" cy="534649"/>
            </a:xfrm>
            <a:prstGeom prst="rect">
              <a:avLst/>
            </a:prstGeom>
          </p:spPr>
          <p:txBody>
            <a:bodyPr lIns="50800" tIns="50800" rIns="50800" bIns="50800" rtlCol="0" anchor="ctr"/>
            <a:p>
              <a:pPr algn="ctr">
                <a:lnSpc>
                  <a:spcPts val="2940"/>
                </a:lnSpc>
              </a:pPr>
            </a:p>
          </p:txBody>
        </p:sp>
      </p:grpSp>
      <p:grpSp>
        <p:nvGrpSpPr>
          <p:cNvPr id="12" name="Group 2"/>
          <p:cNvGrpSpPr/>
          <p:nvPr/>
        </p:nvGrpSpPr>
        <p:grpSpPr>
          <a:xfrm>
            <a:off x="609600" y="5899150"/>
            <a:ext cx="5826760" cy="1495425"/>
            <a:chOff x="0" y="0"/>
            <a:chExt cx="1703799" cy="487024"/>
          </a:xfrm>
        </p:grpSpPr>
        <p:sp>
          <p:nvSpPr>
            <p:cNvPr id="13"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14" name="TextBox 4"/>
            <p:cNvSpPr txBox="1"/>
            <p:nvPr/>
          </p:nvSpPr>
          <p:spPr>
            <a:xfrm>
              <a:off x="0" y="-47625"/>
              <a:ext cx="1703799" cy="534649"/>
            </a:xfrm>
            <a:prstGeom prst="rect">
              <a:avLst/>
            </a:prstGeom>
          </p:spPr>
          <p:txBody>
            <a:bodyPr lIns="50800" tIns="50800" rIns="50800" bIns="50800" rtlCol="0" anchor="ctr"/>
            <a:p>
              <a:pPr algn="ctr">
                <a:lnSpc>
                  <a:spcPts val="2940"/>
                </a:lnSpc>
              </a:pPr>
            </a:p>
          </p:txBody>
        </p:sp>
      </p:grpSp>
      <p:grpSp>
        <p:nvGrpSpPr>
          <p:cNvPr id="15" name="Group 2"/>
          <p:cNvGrpSpPr/>
          <p:nvPr/>
        </p:nvGrpSpPr>
        <p:grpSpPr>
          <a:xfrm>
            <a:off x="7543800" y="1860550"/>
            <a:ext cx="5826760" cy="1495425"/>
            <a:chOff x="0" y="0"/>
            <a:chExt cx="1703799" cy="487024"/>
          </a:xfrm>
        </p:grpSpPr>
        <p:sp>
          <p:nvSpPr>
            <p:cNvPr id="16"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17" name="TextBox 4"/>
            <p:cNvSpPr txBox="1"/>
            <p:nvPr/>
          </p:nvSpPr>
          <p:spPr>
            <a:xfrm>
              <a:off x="0" y="-47625"/>
              <a:ext cx="1703799" cy="534649"/>
            </a:xfrm>
            <a:prstGeom prst="rect">
              <a:avLst/>
            </a:prstGeom>
          </p:spPr>
          <p:txBody>
            <a:bodyPr lIns="50800" tIns="50800" rIns="50800" bIns="50800" rtlCol="0" anchor="ctr"/>
            <a:p>
              <a:pPr algn="ctr">
                <a:lnSpc>
                  <a:spcPts val="2940"/>
                </a:lnSpc>
              </a:pPr>
            </a:p>
          </p:txBody>
        </p:sp>
      </p:grpSp>
      <p:grpSp>
        <p:nvGrpSpPr>
          <p:cNvPr id="18" name="Group 2"/>
          <p:cNvGrpSpPr/>
          <p:nvPr/>
        </p:nvGrpSpPr>
        <p:grpSpPr>
          <a:xfrm>
            <a:off x="7543800" y="3924300"/>
            <a:ext cx="12680950" cy="3571875"/>
            <a:chOff x="0" y="0"/>
            <a:chExt cx="3708028" cy="1163274"/>
          </a:xfrm>
        </p:grpSpPr>
        <p:sp>
          <p:nvSpPr>
            <p:cNvPr id="19"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20" name="TextBox 4"/>
            <p:cNvSpPr txBox="1"/>
            <p:nvPr/>
          </p:nvSpPr>
          <p:spPr>
            <a:xfrm>
              <a:off x="2004229" y="628625"/>
              <a:ext cx="1703799" cy="534649"/>
            </a:xfrm>
            <a:prstGeom prst="rect">
              <a:avLst/>
            </a:prstGeom>
          </p:spPr>
          <p:txBody>
            <a:bodyPr lIns="50800" tIns="50800" rIns="50800" bIns="50800" rtlCol="0" anchor="ctr"/>
            <a:p>
              <a:pPr algn="ctr">
                <a:lnSpc>
                  <a:spcPts val="2940"/>
                </a:lnSpc>
              </a:pPr>
            </a:p>
          </p:txBody>
        </p:sp>
      </p:grpSp>
      <p:grpSp>
        <p:nvGrpSpPr>
          <p:cNvPr id="21" name="Group 2"/>
          <p:cNvGrpSpPr/>
          <p:nvPr/>
        </p:nvGrpSpPr>
        <p:grpSpPr>
          <a:xfrm>
            <a:off x="7535545" y="5899150"/>
            <a:ext cx="5826760" cy="1495425"/>
            <a:chOff x="0" y="0"/>
            <a:chExt cx="1703799" cy="487024"/>
          </a:xfrm>
        </p:grpSpPr>
        <p:sp>
          <p:nvSpPr>
            <p:cNvPr id="22" name="Freeform 3"/>
            <p:cNvSpPr/>
            <p:nvPr/>
          </p:nvSpPr>
          <p:spPr>
            <a:xfrm>
              <a:off x="0" y="0"/>
              <a:ext cx="1703799" cy="487024"/>
            </a:xfrm>
            <a:custGeom>
              <a:avLst/>
              <a:gdLst/>
              <a:ahLst/>
              <a:cxnLst/>
              <a:rect l="l" t="t" r="r" b="b"/>
              <a:pathLst>
                <a:path w="1703799" h="487024">
                  <a:moveTo>
                    <a:pt x="21542" y="0"/>
                  </a:moveTo>
                  <a:lnTo>
                    <a:pt x="1682258" y="0"/>
                  </a:lnTo>
                  <a:cubicBezTo>
                    <a:pt x="1687971" y="0"/>
                    <a:pt x="1693450" y="2270"/>
                    <a:pt x="1697490" y="6309"/>
                  </a:cubicBezTo>
                  <a:cubicBezTo>
                    <a:pt x="1701530" y="10349"/>
                    <a:pt x="1703799" y="15828"/>
                    <a:pt x="1703799" y="21542"/>
                  </a:cubicBezTo>
                  <a:lnTo>
                    <a:pt x="1703799" y="465482"/>
                  </a:lnTo>
                  <a:cubicBezTo>
                    <a:pt x="1703799" y="471195"/>
                    <a:pt x="1701530" y="476675"/>
                    <a:pt x="1697490" y="480714"/>
                  </a:cubicBezTo>
                  <a:cubicBezTo>
                    <a:pt x="1693450" y="484754"/>
                    <a:pt x="1687971" y="487024"/>
                    <a:pt x="1682258" y="487024"/>
                  </a:cubicBezTo>
                  <a:lnTo>
                    <a:pt x="21542" y="487024"/>
                  </a:lnTo>
                  <a:cubicBezTo>
                    <a:pt x="15828" y="487024"/>
                    <a:pt x="10349" y="484754"/>
                    <a:pt x="6309" y="480714"/>
                  </a:cubicBezTo>
                  <a:cubicBezTo>
                    <a:pt x="2270" y="476675"/>
                    <a:pt x="0" y="471195"/>
                    <a:pt x="0" y="465482"/>
                  </a:cubicBezTo>
                  <a:lnTo>
                    <a:pt x="0" y="21542"/>
                  </a:lnTo>
                  <a:cubicBezTo>
                    <a:pt x="0" y="15828"/>
                    <a:pt x="2270" y="10349"/>
                    <a:pt x="6309" y="6309"/>
                  </a:cubicBezTo>
                  <a:cubicBezTo>
                    <a:pt x="10349" y="2270"/>
                    <a:pt x="15828" y="0"/>
                    <a:pt x="21542" y="0"/>
                  </a:cubicBezTo>
                  <a:close/>
                </a:path>
              </a:pathLst>
            </a:custGeom>
            <a:solidFill>
              <a:srgbClr val="185321"/>
            </a:solidFill>
          </p:spPr>
        </p:sp>
        <p:sp>
          <p:nvSpPr>
            <p:cNvPr id="23" name="TextBox 4"/>
            <p:cNvSpPr txBox="1"/>
            <p:nvPr/>
          </p:nvSpPr>
          <p:spPr>
            <a:xfrm>
              <a:off x="0" y="-47625"/>
              <a:ext cx="1703799" cy="534649"/>
            </a:xfrm>
            <a:prstGeom prst="rect">
              <a:avLst/>
            </a:prstGeom>
          </p:spPr>
          <p:txBody>
            <a:bodyPr lIns="50800" tIns="50800" rIns="50800" bIns="50800" rtlCol="0" anchor="ctr"/>
            <a:p>
              <a:pPr algn="ctr">
                <a:lnSpc>
                  <a:spcPts val="2940"/>
                </a:lnSpc>
              </a:pPr>
            </a:p>
          </p:txBody>
        </p:sp>
      </p:grpSp>
      <p:sp>
        <p:nvSpPr>
          <p:cNvPr id="24" name="Text Box 23"/>
          <p:cNvSpPr txBox="1"/>
          <p:nvPr/>
        </p:nvSpPr>
        <p:spPr>
          <a:xfrm>
            <a:off x="914400" y="2323783"/>
            <a:ext cx="5080000" cy="521970"/>
          </a:xfrm>
          <a:prstGeom prst="rect">
            <a:avLst/>
          </a:prstGeom>
        </p:spPr>
        <p:txBody>
          <a:bodyPr>
            <a:spAutoFit/>
          </a:bodyPr>
          <a:p>
            <a:r>
              <a:rPr sz="2800" b="1">
                <a:solidFill>
                  <a:schemeClr val="bg1"/>
                </a:solidFill>
                <a:latin typeface="Times New Roman" panose="02020603050405020304" pitchFamily="18" charset="0"/>
                <a:cs typeface="Times New Roman" panose="02020603050405020304" pitchFamily="18" charset="0"/>
              </a:rPr>
              <a:t>Mismatch in label quality</a:t>
            </a:r>
            <a:endParaRPr sz="2800" b="1">
              <a:solidFill>
                <a:schemeClr val="bg1"/>
              </a:solidFill>
              <a:latin typeface="Times New Roman" panose="02020603050405020304" pitchFamily="18" charset="0"/>
              <a:cs typeface="Times New Roman" panose="02020603050405020304" pitchFamily="18" charset="0"/>
            </a:endParaRPr>
          </a:p>
        </p:txBody>
      </p:sp>
      <p:sp>
        <p:nvSpPr>
          <p:cNvPr id="25" name="Text Box 24"/>
          <p:cNvSpPr txBox="1"/>
          <p:nvPr/>
        </p:nvSpPr>
        <p:spPr>
          <a:xfrm>
            <a:off x="961390" y="4256405"/>
            <a:ext cx="6096000" cy="1383665"/>
          </a:xfrm>
          <a:prstGeom prst="rect">
            <a:avLst/>
          </a:prstGeom>
          <a:noFill/>
        </p:spPr>
        <p:txBody>
          <a:bodyPr wrap="square" rtlCol="0">
            <a:spAutoFit/>
          </a:bodyPr>
          <a:p>
            <a:r>
              <a:rPr lang="en-US" altLang="en-GB" sz="2800" b="1">
                <a:solidFill>
                  <a:schemeClr val="bg1"/>
                </a:solidFill>
                <a:latin typeface="Times New Roman" panose="02020603050405020304" pitchFamily="18" charset="0"/>
                <a:cs typeface="Times New Roman" panose="02020603050405020304" pitchFamily="18" charset="0"/>
              </a:rPr>
              <a:t>Overfitting due to small</a:t>
            </a:r>
            <a:endParaRPr lang="en-US" altLang="en-GB" sz="2800" b="1">
              <a:solidFill>
                <a:schemeClr val="bg1"/>
              </a:solidFill>
              <a:latin typeface="Times New Roman" panose="02020603050405020304" pitchFamily="18" charset="0"/>
              <a:cs typeface="Times New Roman" panose="02020603050405020304" pitchFamily="18" charset="0"/>
            </a:endParaRPr>
          </a:p>
          <a:p>
            <a:r>
              <a:rPr lang="en-US" altLang="en-GB" sz="2800" b="1">
                <a:solidFill>
                  <a:schemeClr val="bg1"/>
                </a:solidFill>
                <a:latin typeface="Times New Roman" panose="02020603050405020304" pitchFamily="18" charset="0"/>
                <a:cs typeface="Times New Roman" panose="02020603050405020304" pitchFamily="18" charset="0"/>
              </a:rPr>
              <a:t>dataset</a:t>
            </a:r>
            <a:endParaRPr lang="en-US" altLang="en-GB" sz="2800" b="1">
              <a:solidFill>
                <a:schemeClr val="bg1"/>
              </a:solidFill>
              <a:latin typeface="Times New Roman" panose="02020603050405020304" pitchFamily="18" charset="0"/>
              <a:cs typeface="Times New Roman" panose="02020603050405020304" pitchFamily="18" charset="0"/>
            </a:endParaRPr>
          </a:p>
          <a:p>
            <a:endParaRPr lang="en-US" altLang="en-GB" sz="2800" b="1">
              <a:solidFill>
                <a:schemeClr val="bg1"/>
              </a:solidFill>
              <a:latin typeface="Times New Roman" panose="02020603050405020304" pitchFamily="18" charset="0"/>
              <a:cs typeface="Times New Roman" panose="02020603050405020304" pitchFamily="18" charset="0"/>
            </a:endParaRPr>
          </a:p>
        </p:txBody>
      </p:sp>
      <p:sp>
        <p:nvSpPr>
          <p:cNvPr id="26" name="Text Box 25"/>
          <p:cNvSpPr txBox="1"/>
          <p:nvPr/>
        </p:nvSpPr>
        <p:spPr>
          <a:xfrm>
            <a:off x="990600" y="6210300"/>
            <a:ext cx="4213860" cy="953135"/>
          </a:xfrm>
          <a:prstGeom prst="rect">
            <a:avLst/>
          </a:prstGeom>
          <a:noFill/>
        </p:spPr>
        <p:txBody>
          <a:bodyPr wrap="square" rtlCol="0">
            <a:spAutoFit/>
          </a:bodyPr>
          <a:p>
            <a:r>
              <a:rPr lang="en-US" altLang="en-GB" sz="2800" b="1">
                <a:solidFill>
                  <a:schemeClr val="bg1"/>
                </a:solidFill>
                <a:latin typeface="Times New Roman" panose="02020603050405020304" pitchFamily="18" charset="0"/>
                <a:cs typeface="Times New Roman" panose="02020603050405020304" pitchFamily="18" charset="0"/>
              </a:rPr>
              <a:t>Need for robust</a:t>
            </a:r>
            <a:endParaRPr lang="en-US" altLang="en-GB" sz="2800" b="1">
              <a:solidFill>
                <a:schemeClr val="bg1"/>
              </a:solidFill>
              <a:latin typeface="Times New Roman" panose="02020603050405020304" pitchFamily="18" charset="0"/>
              <a:cs typeface="Times New Roman" panose="02020603050405020304" pitchFamily="18" charset="0"/>
            </a:endParaRPr>
          </a:p>
          <a:p>
            <a:r>
              <a:rPr lang="en-US" altLang="en-GB" sz="2800" b="1">
                <a:solidFill>
                  <a:schemeClr val="bg1"/>
                </a:solidFill>
                <a:latin typeface="Times New Roman" panose="02020603050405020304" pitchFamily="18" charset="0"/>
                <a:cs typeface="Times New Roman" panose="02020603050405020304" pitchFamily="18" charset="0"/>
              </a:rPr>
              <a:t>validation</a:t>
            </a:r>
            <a:endParaRPr lang="en-US" altLang="en-GB" sz="2800" b="1">
              <a:solidFill>
                <a:schemeClr val="bg1"/>
              </a:solidFill>
              <a:latin typeface="Times New Roman" panose="02020603050405020304" pitchFamily="18" charset="0"/>
              <a:cs typeface="Times New Roman" panose="02020603050405020304" pitchFamily="18" charset="0"/>
            </a:endParaRPr>
          </a:p>
        </p:txBody>
      </p:sp>
      <p:sp>
        <p:nvSpPr>
          <p:cNvPr id="27" name="Text Box 26"/>
          <p:cNvSpPr txBox="1"/>
          <p:nvPr/>
        </p:nvSpPr>
        <p:spPr>
          <a:xfrm>
            <a:off x="8001000" y="2328545"/>
            <a:ext cx="6096000" cy="521970"/>
          </a:xfrm>
          <a:prstGeom prst="rect">
            <a:avLst/>
          </a:prstGeom>
          <a:noFill/>
        </p:spPr>
        <p:txBody>
          <a:bodyPr wrap="square" rtlCol="0">
            <a:spAutoFit/>
          </a:bodyPr>
          <a:p>
            <a:r>
              <a:rPr lang="en-US" altLang="en-GB" sz="2800" b="1">
                <a:solidFill>
                  <a:schemeClr val="bg1"/>
                </a:solidFill>
                <a:latin typeface="Times New Roman" panose="02020603050405020304" pitchFamily="18" charset="0"/>
                <a:cs typeface="Times New Roman" panose="02020603050405020304" pitchFamily="18" charset="0"/>
              </a:rPr>
              <a:t>Image Quality issue</a:t>
            </a:r>
            <a:endParaRPr lang="en-US" altLang="en-GB" sz="2800" b="1">
              <a:solidFill>
                <a:schemeClr val="bg1"/>
              </a:solidFill>
              <a:latin typeface="Times New Roman" panose="02020603050405020304" pitchFamily="18" charset="0"/>
              <a:cs typeface="Times New Roman" panose="02020603050405020304" pitchFamily="18" charset="0"/>
            </a:endParaRPr>
          </a:p>
        </p:txBody>
      </p:sp>
      <p:sp>
        <p:nvSpPr>
          <p:cNvPr id="28" name="Text Box 27"/>
          <p:cNvSpPr txBox="1"/>
          <p:nvPr/>
        </p:nvSpPr>
        <p:spPr>
          <a:xfrm>
            <a:off x="7848600" y="4204970"/>
            <a:ext cx="6096000" cy="953135"/>
          </a:xfrm>
          <a:prstGeom prst="rect">
            <a:avLst/>
          </a:prstGeom>
          <a:noFill/>
        </p:spPr>
        <p:txBody>
          <a:bodyPr wrap="square" rtlCol="0">
            <a:spAutoFit/>
          </a:bodyPr>
          <a:p>
            <a:r>
              <a:rPr lang="en-US" altLang="en-GB" sz="2800" b="1">
                <a:solidFill>
                  <a:schemeClr val="bg1"/>
                </a:solidFill>
                <a:latin typeface="Times New Roman" panose="02020603050405020304" pitchFamily="18" charset="0"/>
                <a:cs typeface="Times New Roman" panose="02020603050405020304" pitchFamily="18" charset="0"/>
              </a:rPr>
              <a:t>GPU memory limits on</a:t>
            </a:r>
            <a:endParaRPr lang="en-US" altLang="en-GB" sz="2800" b="1">
              <a:solidFill>
                <a:schemeClr val="bg1"/>
              </a:solidFill>
              <a:latin typeface="Times New Roman" panose="02020603050405020304" pitchFamily="18" charset="0"/>
              <a:cs typeface="Times New Roman" panose="02020603050405020304" pitchFamily="18" charset="0"/>
            </a:endParaRPr>
          </a:p>
          <a:p>
            <a:r>
              <a:rPr lang="en-US" altLang="en-GB" sz="2800" b="1">
                <a:solidFill>
                  <a:schemeClr val="bg1"/>
                </a:solidFill>
                <a:latin typeface="Times New Roman" panose="02020603050405020304" pitchFamily="18" charset="0"/>
                <a:cs typeface="Times New Roman" panose="02020603050405020304" pitchFamily="18" charset="0"/>
              </a:rPr>
              <a:t>Colab</a:t>
            </a:r>
            <a:endParaRPr lang="en-US" altLang="en-GB" sz="2800" b="1">
              <a:solidFill>
                <a:schemeClr val="bg1"/>
              </a:solidFill>
              <a:latin typeface="Times New Roman" panose="02020603050405020304" pitchFamily="18" charset="0"/>
              <a:cs typeface="Times New Roman" panose="02020603050405020304" pitchFamily="18" charset="0"/>
            </a:endParaRPr>
          </a:p>
        </p:txBody>
      </p:sp>
      <p:sp>
        <p:nvSpPr>
          <p:cNvPr id="29" name="Text Box 28"/>
          <p:cNvSpPr txBox="1"/>
          <p:nvPr/>
        </p:nvSpPr>
        <p:spPr>
          <a:xfrm>
            <a:off x="7772400" y="6362700"/>
            <a:ext cx="6096000" cy="521970"/>
          </a:xfrm>
          <a:prstGeom prst="rect">
            <a:avLst/>
          </a:prstGeom>
          <a:noFill/>
        </p:spPr>
        <p:txBody>
          <a:bodyPr wrap="square" rtlCol="0">
            <a:spAutoFit/>
          </a:bodyPr>
          <a:p>
            <a:r>
              <a:rPr lang="en-US" altLang="en-GB" sz="2800" b="1">
                <a:solidFill>
                  <a:schemeClr val="bg1"/>
                </a:solidFill>
                <a:latin typeface="Times New Roman" panose="02020603050405020304" pitchFamily="18" charset="0"/>
                <a:cs typeface="Times New Roman" panose="02020603050405020304" pitchFamily="18" charset="0"/>
              </a:rPr>
              <a:t>Class Imbalance</a:t>
            </a:r>
            <a:endParaRPr lang="en-US" altLang="en-GB" sz="2800" b="1">
              <a:solidFill>
                <a:schemeClr val="bg1"/>
              </a:solidFill>
              <a:latin typeface="Times New Roman" panose="02020603050405020304" pitchFamily="18" charset="0"/>
              <a:cs typeface="Times New Roman" panose="02020603050405020304" pitchFamily="18" charset="0"/>
            </a:endParaRPr>
          </a:p>
        </p:txBody>
      </p:sp>
      <p:pic>
        <p:nvPicPr>
          <p:cNvPr id="30" name="Picture 29" descr="download"/>
          <p:cNvPicPr>
            <a:picLocks noChangeAspect="1"/>
          </p:cNvPicPr>
          <p:nvPr/>
        </p:nvPicPr>
        <p:blipFill>
          <a:blip r:embed="rId1"/>
          <a:stretch>
            <a:fillRect/>
          </a:stretch>
        </p:blipFill>
        <p:spPr>
          <a:xfrm>
            <a:off x="766445" y="7505700"/>
            <a:ext cx="4512310" cy="2692400"/>
          </a:xfrm>
          <a:prstGeom prst="rect">
            <a:avLst/>
          </a:prstGeom>
        </p:spPr>
      </p:pic>
      <p:pic>
        <p:nvPicPr>
          <p:cNvPr id="32" name="Picture 31" descr="pomegranate-4581609_640"/>
          <p:cNvPicPr>
            <a:picLocks noChangeAspect="1"/>
          </p:cNvPicPr>
          <p:nvPr/>
        </p:nvPicPr>
        <p:blipFill>
          <a:blip r:embed="rId2"/>
          <a:stretch>
            <a:fillRect/>
          </a:stretch>
        </p:blipFill>
        <p:spPr>
          <a:xfrm>
            <a:off x="12793345" y="7496175"/>
            <a:ext cx="4723130" cy="2677160"/>
          </a:xfrm>
          <a:prstGeom prst="rect">
            <a:avLst/>
          </a:prstGeom>
        </p:spPr>
      </p:pic>
      <p:pic>
        <p:nvPicPr>
          <p:cNvPr id="36" name="Picture 35" descr="images (1)"/>
          <p:cNvPicPr>
            <a:picLocks noChangeAspect="1"/>
          </p:cNvPicPr>
          <p:nvPr/>
        </p:nvPicPr>
        <p:blipFill>
          <a:blip r:embed="rId3"/>
          <a:stretch>
            <a:fillRect/>
          </a:stretch>
        </p:blipFill>
        <p:spPr>
          <a:xfrm>
            <a:off x="6703060" y="7505700"/>
            <a:ext cx="4665345" cy="2691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220318" y="0"/>
            <a:ext cx="4067682" cy="7427714"/>
            <a:chOff x="0" y="0"/>
            <a:chExt cx="1071324" cy="1956270"/>
          </a:xfrm>
        </p:grpSpPr>
        <p:sp>
          <p:nvSpPr>
            <p:cNvPr id="3"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4"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grpSp>
        <p:nvGrpSpPr>
          <p:cNvPr id="5" name="Group 5"/>
          <p:cNvGrpSpPr/>
          <p:nvPr/>
        </p:nvGrpSpPr>
        <p:grpSpPr>
          <a:xfrm>
            <a:off x="0" y="7200900"/>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7" name="TextBox 7"/>
            <p:cNvSpPr txBox="1"/>
            <p:nvPr/>
          </p:nvSpPr>
          <p:spPr>
            <a:xfrm>
              <a:off x="0" y="-47625"/>
              <a:ext cx="4816593" cy="860425"/>
            </a:xfrm>
            <a:prstGeom prst="rect">
              <a:avLst/>
            </a:prstGeom>
          </p:spPr>
          <p:txBody>
            <a:bodyPr lIns="50800" tIns="50800" rIns="50800" bIns="50800" rtlCol="0" anchor="ctr"/>
            <a:lstStyle/>
            <a:p>
              <a:pPr algn="ctr">
                <a:lnSpc>
                  <a:spcPts val="2940"/>
                </a:lnSpc>
              </a:pPr>
            </a:p>
          </p:txBody>
        </p:sp>
      </p:grpSp>
      <p:sp>
        <p:nvSpPr>
          <p:cNvPr id="8" name="TextBox 8"/>
          <p:cNvSpPr txBox="1"/>
          <p:nvPr/>
        </p:nvSpPr>
        <p:spPr>
          <a:xfrm>
            <a:off x="562674" y="364465"/>
            <a:ext cx="6458320" cy="1066800"/>
          </a:xfrm>
          <a:prstGeom prst="rect">
            <a:avLst/>
          </a:prstGeom>
        </p:spPr>
        <p:txBody>
          <a:bodyPr lIns="0" tIns="0" rIns="0" bIns="0" rtlCol="0" anchor="t">
            <a:spAutoFit/>
          </a:bodyPr>
          <a:lstStyle/>
          <a:p>
            <a:pPr algn="l">
              <a:lnSpc>
                <a:spcPts val="8320"/>
              </a:lnSpc>
            </a:pPr>
            <a:r>
              <a:rPr 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OUR </a:t>
            </a:r>
            <a:r>
              <a:rPr lang="en-IN" alt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 </a:t>
            </a:r>
            <a:r>
              <a:rPr 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DATASET</a:t>
            </a:r>
            <a:endParaRPr lang="en-US" sz="6500" b="1" spc="-526" dirty="0">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endParaRPr>
          </a:p>
        </p:txBody>
      </p:sp>
      <p:sp>
        <p:nvSpPr>
          <p:cNvPr id="9" name="TextBox 9"/>
          <p:cNvSpPr txBox="1"/>
          <p:nvPr/>
        </p:nvSpPr>
        <p:spPr>
          <a:xfrm>
            <a:off x="358775" y="1549400"/>
            <a:ext cx="12671425" cy="4004310"/>
          </a:xfrm>
          <a:prstGeom prst="rect">
            <a:avLst/>
          </a:prstGeom>
        </p:spPr>
        <p:txBody>
          <a:bodyPr wrap="square" lIns="0" tIns="0" rIns="0" bIns="0" rtlCol="0" anchor="t">
            <a:noAutofit/>
          </a:bodyPr>
          <a:lstStyle/>
          <a:p>
            <a:pPr>
              <a:lnSpc>
                <a:spcPct val="120000"/>
              </a:lnSpc>
            </a:pP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Pomegranate Disease Dataset Summary</a:t>
            </a:r>
            <a:r>
              <a:rPr lang="en-IN"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Images</a:t>
            </a:r>
            <a:r>
              <a:rPr lang="en-IN" sz="2800" dirty="0">
                <a:latin typeface="Times New Roman" panose="02020603050405020304" pitchFamily="18" charset="0"/>
                <a:cs typeface="Times New Roman" panose="02020603050405020304" pitchFamily="18" charset="0"/>
              </a:rPr>
              <a:t>: 3,228 total images</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Classes</a:t>
            </a:r>
            <a:r>
              <a:rPr lang="en-IN" sz="2800" dirty="0">
                <a:latin typeface="Times New Roman" panose="02020603050405020304" pitchFamily="18" charset="0"/>
                <a:cs typeface="Times New Roman" panose="02020603050405020304" pitchFamily="18" charset="0"/>
              </a:rPr>
              <a:t>: 5 classes (Alternaria, Anthracnose, Bacterial Blight, </a:t>
            </a:r>
            <a:r>
              <a:rPr lang="en-IN" sz="2800" dirty="0" err="1">
                <a:latin typeface="Times New Roman" panose="02020603050405020304" pitchFamily="18" charset="0"/>
                <a:cs typeface="Times New Roman" panose="02020603050405020304" pitchFamily="18" charset="0"/>
              </a:rPr>
              <a:t>Cercospora</a:t>
            </a:r>
            <a:r>
              <a:rPr lang="en-IN" sz="2800" dirty="0">
                <a:latin typeface="Times New Roman" panose="02020603050405020304" pitchFamily="18" charset="0"/>
                <a:cs typeface="Times New Roman" panose="02020603050405020304" pitchFamily="18" charset="0"/>
              </a:rPr>
              <a:t>, Healthy)</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Data Type</a:t>
            </a:r>
            <a:r>
              <a:rPr lang="en-IN" sz="2800" dirty="0">
                <a:latin typeface="Times New Roman" panose="02020603050405020304" pitchFamily="18" charset="0"/>
                <a:cs typeface="Times New Roman" panose="02020603050405020304" pitchFamily="18" charset="0"/>
              </a:rPr>
              <a:t>: RGB images (leaf-level)</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Source</a:t>
            </a:r>
            <a:r>
              <a:rPr lang="en-IN" sz="2800" dirty="0">
                <a:latin typeface="Times New Roman" panose="02020603050405020304" pitchFamily="18" charset="0"/>
                <a:cs typeface="Times New Roman" panose="02020603050405020304" pitchFamily="18" charset="0"/>
              </a:rPr>
              <a:t>: Collected from real farm environments</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Annotation</a:t>
            </a:r>
            <a:r>
              <a:rPr lang="en-IN" sz="2800" dirty="0">
                <a:latin typeface="Times New Roman" panose="02020603050405020304" pitchFamily="18" charset="0"/>
                <a:cs typeface="Times New Roman" panose="02020603050405020304" pitchFamily="18" charset="0"/>
              </a:rPr>
              <a:t>: Dummy bounding boxes for detection-based training</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Format</a:t>
            </a:r>
            <a:r>
              <a:rPr lang="en-IN" sz="2800" dirty="0">
                <a:latin typeface="Times New Roman" panose="02020603050405020304" pitchFamily="18" charset="0"/>
                <a:cs typeface="Times New Roman" panose="02020603050405020304" pitchFamily="18" charset="0"/>
              </a:rPr>
              <a:t>: JPEG images with </a:t>
            </a:r>
            <a:r>
              <a:rPr lang="en-IN" sz="2800" dirty="0" err="1">
                <a:latin typeface="Times New Roman" panose="02020603050405020304" pitchFamily="18" charset="0"/>
                <a:cs typeface="Times New Roman" panose="02020603050405020304" pitchFamily="18" charset="0"/>
              </a:rPr>
              <a:t>labeled</a:t>
            </a:r>
            <a:r>
              <a:rPr lang="en-IN" sz="2800" dirty="0">
                <a:latin typeface="Times New Roman" panose="02020603050405020304" pitchFamily="18" charset="0"/>
                <a:cs typeface="Times New Roman" panose="02020603050405020304" pitchFamily="18" charset="0"/>
              </a:rPr>
              <a:t> folders (one per class)</a:t>
            </a:r>
            <a:endParaRPr lang="en-IN" sz="2800"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Image Dimensions</a:t>
            </a:r>
            <a:r>
              <a:rPr lang="en-IN" sz="2800" dirty="0">
                <a:latin typeface="Times New Roman" panose="02020603050405020304" pitchFamily="18" charset="0"/>
                <a:cs typeface="Times New Roman" panose="02020603050405020304" pitchFamily="18" charset="0"/>
              </a:rPr>
              <a:t>: Varying resolutions (resized during preprocessing)</a:t>
            </a:r>
            <a:endParaRPr lang="en-IN" sz="2800" dirty="0">
              <a:latin typeface="Times New Roman" panose="02020603050405020304" pitchFamily="18" charset="0"/>
              <a:cs typeface="Times New Roman" panose="02020603050405020304" pitchFamily="18" charset="0"/>
            </a:endParaRPr>
          </a:p>
        </p:txBody>
      </p:sp>
      <p:grpSp>
        <p:nvGrpSpPr>
          <p:cNvPr id="10" name="Group 10"/>
          <p:cNvGrpSpPr/>
          <p:nvPr/>
        </p:nvGrpSpPr>
        <p:grpSpPr>
          <a:xfrm>
            <a:off x="245397" y="7296649"/>
            <a:ext cx="4702840" cy="2894602"/>
            <a:chOff x="0" y="0"/>
            <a:chExt cx="892759" cy="549494"/>
          </a:xfrm>
        </p:grpSpPr>
        <p:sp>
          <p:nvSpPr>
            <p:cNvPr id="11" name="Freeform 11"/>
            <p:cNvSpPr/>
            <p:nvPr/>
          </p:nvSpPr>
          <p:spPr>
            <a:xfrm>
              <a:off x="0" y="0"/>
              <a:ext cx="892759" cy="549494"/>
            </a:xfrm>
            <a:custGeom>
              <a:avLst/>
              <a:gdLst/>
              <a:ahLst/>
              <a:cxnLst/>
              <a:rect l="l" t="t" r="r" b="b"/>
              <a:pathLst>
                <a:path w="892759" h="549494">
                  <a:moveTo>
                    <a:pt x="32924" y="0"/>
                  </a:moveTo>
                  <a:lnTo>
                    <a:pt x="859834" y="0"/>
                  </a:lnTo>
                  <a:cubicBezTo>
                    <a:pt x="878018" y="0"/>
                    <a:pt x="892759" y="14741"/>
                    <a:pt x="892759" y="32924"/>
                  </a:cubicBezTo>
                  <a:lnTo>
                    <a:pt x="892759" y="516569"/>
                  </a:lnTo>
                  <a:cubicBezTo>
                    <a:pt x="892759" y="534753"/>
                    <a:pt x="878018" y="549494"/>
                    <a:pt x="859834" y="549494"/>
                  </a:cubicBezTo>
                  <a:lnTo>
                    <a:pt x="32924" y="549494"/>
                  </a:lnTo>
                  <a:cubicBezTo>
                    <a:pt x="14741" y="549494"/>
                    <a:pt x="0" y="534753"/>
                    <a:pt x="0" y="516569"/>
                  </a:cubicBezTo>
                  <a:lnTo>
                    <a:pt x="0" y="32924"/>
                  </a:lnTo>
                  <a:cubicBezTo>
                    <a:pt x="0" y="14741"/>
                    <a:pt x="14741" y="0"/>
                    <a:pt x="32924" y="0"/>
                  </a:cubicBezTo>
                  <a:close/>
                </a:path>
              </a:pathLst>
            </a:custGeom>
            <a:blipFill>
              <a:blip r:embed="rId1"/>
              <a:stretch>
                <a:fillRect l="-8619" r="-8619"/>
              </a:stretch>
            </a:blipFill>
            <a:ln cap="sq">
              <a:noFill/>
              <a:prstDash val="solid"/>
              <a:miter/>
            </a:ln>
          </p:spPr>
        </p:sp>
      </p:grpSp>
      <p:grpSp>
        <p:nvGrpSpPr>
          <p:cNvPr id="12" name="Group 12"/>
          <p:cNvGrpSpPr/>
          <p:nvPr/>
        </p:nvGrpSpPr>
        <p:grpSpPr>
          <a:xfrm>
            <a:off x="6792580" y="7276467"/>
            <a:ext cx="4702840" cy="2914784"/>
            <a:chOff x="0" y="0"/>
            <a:chExt cx="886577" cy="549494"/>
          </a:xfrm>
        </p:grpSpPr>
        <p:sp>
          <p:nvSpPr>
            <p:cNvPr id="13" name="Freeform 13"/>
            <p:cNvSpPr/>
            <p:nvPr/>
          </p:nvSpPr>
          <p:spPr>
            <a:xfrm>
              <a:off x="0" y="0"/>
              <a:ext cx="886577" cy="549494"/>
            </a:xfrm>
            <a:custGeom>
              <a:avLst/>
              <a:gdLst/>
              <a:ahLst/>
              <a:cxnLst/>
              <a:rect l="l" t="t" r="r" b="b"/>
              <a:pathLst>
                <a:path w="886577" h="549494">
                  <a:moveTo>
                    <a:pt x="32924" y="0"/>
                  </a:moveTo>
                  <a:lnTo>
                    <a:pt x="853653" y="0"/>
                  </a:lnTo>
                  <a:cubicBezTo>
                    <a:pt x="871837" y="0"/>
                    <a:pt x="886577" y="14741"/>
                    <a:pt x="886577" y="32924"/>
                  </a:cubicBezTo>
                  <a:lnTo>
                    <a:pt x="886577" y="516569"/>
                  </a:lnTo>
                  <a:cubicBezTo>
                    <a:pt x="886577" y="534753"/>
                    <a:pt x="871837" y="549494"/>
                    <a:pt x="853653" y="549494"/>
                  </a:cubicBezTo>
                  <a:lnTo>
                    <a:pt x="32924" y="549494"/>
                  </a:lnTo>
                  <a:cubicBezTo>
                    <a:pt x="14741" y="549494"/>
                    <a:pt x="0" y="534753"/>
                    <a:pt x="0" y="516569"/>
                  </a:cubicBezTo>
                  <a:lnTo>
                    <a:pt x="0" y="32924"/>
                  </a:lnTo>
                  <a:cubicBezTo>
                    <a:pt x="0" y="14741"/>
                    <a:pt x="14741" y="0"/>
                    <a:pt x="32924" y="0"/>
                  </a:cubicBezTo>
                  <a:close/>
                </a:path>
              </a:pathLst>
            </a:custGeom>
            <a:blipFill>
              <a:blip r:embed="rId2"/>
              <a:stretch>
                <a:fillRect t="-3781" b="-3781"/>
              </a:stretch>
            </a:blipFill>
            <a:ln cap="sq">
              <a:noFill/>
              <a:prstDash val="solid"/>
              <a:miter/>
            </a:ln>
          </p:spPr>
        </p:sp>
      </p:grpSp>
      <p:grpSp>
        <p:nvGrpSpPr>
          <p:cNvPr id="14" name="Group 14"/>
          <p:cNvGrpSpPr/>
          <p:nvPr/>
        </p:nvGrpSpPr>
        <p:grpSpPr>
          <a:xfrm>
            <a:off x="13070157" y="7296649"/>
            <a:ext cx="4702840" cy="2914784"/>
            <a:chOff x="0" y="0"/>
            <a:chExt cx="728593" cy="451576"/>
          </a:xfrm>
        </p:grpSpPr>
        <p:sp>
          <p:nvSpPr>
            <p:cNvPr id="15" name="Freeform 15"/>
            <p:cNvSpPr/>
            <p:nvPr/>
          </p:nvSpPr>
          <p:spPr>
            <a:xfrm>
              <a:off x="0" y="0"/>
              <a:ext cx="728593" cy="451576"/>
            </a:xfrm>
            <a:custGeom>
              <a:avLst/>
              <a:gdLst/>
              <a:ahLst/>
              <a:cxnLst/>
              <a:rect l="l" t="t" r="r" b="b"/>
              <a:pathLst>
                <a:path w="728593" h="451576">
                  <a:moveTo>
                    <a:pt x="32924" y="0"/>
                  </a:moveTo>
                  <a:lnTo>
                    <a:pt x="695669" y="0"/>
                  </a:lnTo>
                  <a:cubicBezTo>
                    <a:pt x="713852" y="0"/>
                    <a:pt x="728593" y="14741"/>
                    <a:pt x="728593" y="32924"/>
                  </a:cubicBezTo>
                  <a:lnTo>
                    <a:pt x="728593" y="418652"/>
                  </a:lnTo>
                  <a:cubicBezTo>
                    <a:pt x="728593" y="436835"/>
                    <a:pt x="713852" y="451576"/>
                    <a:pt x="695669" y="451576"/>
                  </a:cubicBezTo>
                  <a:lnTo>
                    <a:pt x="32924" y="451576"/>
                  </a:lnTo>
                  <a:cubicBezTo>
                    <a:pt x="14741" y="451576"/>
                    <a:pt x="0" y="436835"/>
                    <a:pt x="0" y="418652"/>
                  </a:cubicBezTo>
                  <a:lnTo>
                    <a:pt x="0" y="32924"/>
                  </a:lnTo>
                  <a:cubicBezTo>
                    <a:pt x="0" y="14741"/>
                    <a:pt x="14741" y="0"/>
                    <a:pt x="32924" y="0"/>
                  </a:cubicBezTo>
                  <a:close/>
                </a:path>
              </a:pathLst>
            </a:custGeom>
            <a:blipFill>
              <a:blip r:embed="rId3"/>
              <a:stretch>
                <a:fillRect t="-3848" b="-3848"/>
              </a:stretch>
            </a:blipFill>
            <a:ln cap="sq">
              <a:noFill/>
              <a:prstDash val="solid"/>
              <a:miter/>
            </a:ln>
          </p:spPr>
        </p:sp>
      </p:grpSp>
      <p:sp>
        <p:nvSpPr>
          <p:cNvPr id="17" name="TextBox 16"/>
          <p:cNvSpPr txBox="1"/>
          <p:nvPr/>
        </p:nvSpPr>
        <p:spPr>
          <a:xfrm>
            <a:off x="311785" y="5905500"/>
            <a:ext cx="11648440" cy="583565"/>
          </a:xfrm>
          <a:prstGeom prst="rect">
            <a:avLst/>
          </a:prstGeom>
          <a:noFill/>
        </p:spPr>
        <p:txBody>
          <a:bodyPr wrap="square">
            <a:spAutoFit/>
          </a:bodyPr>
          <a:lstStyle/>
          <a:p>
            <a:pPr marL="457200" indent="-457200">
              <a:buFont typeface="Wingdings" panose="05000000000000000000" charset="0"/>
              <a:buChar char="Ø"/>
            </a:pPr>
            <a:r>
              <a:rPr lang="fi-FI" sz="3200" b="1" dirty="0">
                <a:latin typeface="Times New Roman" panose="02020603050405020304" pitchFamily="18" charset="0"/>
                <a:cs typeface="Times New Roman" panose="02020603050405020304" pitchFamily="18" charset="0"/>
              </a:rPr>
              <a:t>Dataset Link</a:t>
            </a:r>
            <a:r>
              <a:rPr lang="fi-FI" sz="3200" dirty="0">
                <a:latin typeface="Times New Roman" panose="02020603050405020304" pitchFamily="18" charset="0"/>
                <a:cs typeface="Times New Roman" panose="02020603050405020304" pitchFamily="18" charset="0"/>
              </a:rPr>
              <a:t>:</a:t>
            </a:r>
            <a:r>
              <a:rPr lang="en-IN" altLang="fi-FI" sz="3200" dirty="0">
                <a:latin typeface="Times New Roman" panose="02020603050405020304" pitchFamily="18" charset="0"/>
                <a:cs typeface="Times New Roman" panose="02020603050405020304" pitchFamily="18" charset="0"/>
              </a:rPr>
              <a:t> </a:t>
            </a:r>
            <a:r>
              <a:rPr lang="fi-FI" sz="2400" dirty="0">
                <a:latin typeface="Times New Roman" panose="02020603050405020304" pitchFamily="18" charset="0"/>
                <a:cs typeface="Times New Roman" panose="02020603050405020304" pitchFamily="18" charset="0"/>
                <a:hlinkClick r:id="rId4"/>
              </a:rPr>
              <a:t>https://www.kaggle.com/datasets/aman0515643/pomegranate-disease</a:t>
            </a:r>
            <a:endParaRPr lang="fi-FI"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76300"/>
            <a:ext cx="9880600" cy="723900"/>
          </a:xfrm>
        </p:spPr>
        <p:txBody>
          <a:bodyPr>
            <a:normAutofit fontScale="90000"/>
          </a:bodyPr>
          <a:lstStyle/>
          <a:p>
            <a:r>
              <a:rPr lang="en-IN" b="1" dirty="0"/>
              <a:t> </a:t>
            </a:r>
            <a:r>
              <a:rPr lang="en-IN" altLang="en-US" sz="60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YOLOv5(Accuracy:98.9%)</a:t>
            </a:r>
            <a:br>
              <a:rPr lang="en-IN" sz="6000" b="1" dirty="0">
                <a:latin typeface="Times New Roman" panose="02020603050405020304" pitchFamily="18" charset="0"/>
                <a:cs typeface="Times New Roman" panose="02020603050405020304" pitchFamily="18" charset="0"/>
              </a:rPr>
            </a:br>
            <a:endParaRPr lang="en-IN" sz="6000"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762000" y="1416050"/>
            <a:ext cx="7086600" cy="5752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endParaRPr lang="en-IN" sz="2800" b="1" dirty="0"/>
          </a:p>
          <a:p>
            <a:pPr algn="just"/>
            <a:r>
              <a:rPr lang="en-IN" sz="2800" b="1" dirty="0">
                <a:latin typeface="Times New Roman" panose="02020603050405020304" pitchFamily="18" charset="0"/>
                <a:cs typeface="Times New Roman" panose="02020603050405020304" pitchFamily="18" charset="0"/>
              </a:rPr>
              <a:t> Annotated dataset (dummy bounding boxes)</a:t>
            </a:r>
            <a:endParaRPr lang="en-IN" sz="28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 Custom training with 5-class model</a:t>
            </a:r>
            <a:endParaRPr lang="en-IN" sz="28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 Fastest inference among all models</a:t>
            </a:r>
            <a:endParaRPr lang="en-IN" sz="28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 Real-time object detection and classification</a:t>
            </a:r>
            <a:endParaRPr lang="en-IN" sz="28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 </a:t>
            </a:r>
            <a:r>
              <a:rPr lang="en-IN" sz="2800" b="1" i="1" dirty="0">
                <a:latin typeface="Times New Roman" panose="02020603050405020304" pitchFamily="18" charset="0"/>
                <a:cs typeface="Times New Roman" panose="02020603050405020304" pitchFamily="18" charset="0"/>
              </a:rPr>
              <a:t>Result:</a:t>
            </a:r>
            <a:r>
              <a:rPr lang="en-IN" sz="28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Best performance — ideal for real-world deployment</a:t>
            </a:r>
            <a:endParaRPr lang="en-IN" sz="28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2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rgbClr val="FF0000"/>
              </a:solidFill>
              <a:effectLst/>
              <a:latin typeface="Arial" panose="020B0604020202020204" pitchFamily="34" charset="0"/>
            </a:endParaRPr>
          </a:p>
        </p:txBody>
      </p:sp>
      <p:grpSp>
        <p:nvGrpSpPr>
          <p:cNvPr id="33" name="Group 5"/>
          <p:cNvGrpSpPr/>
          <p:nvPr/>
        </p:nvGrpSpPr>
        <p:grpSpPr>
          <a:xfrm>
            <a:off x="-7620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grpSp>
        <p:nvGrpSpPr>
          <p:cNvPr id="3" name="Group 2"/>
          <p:cNvGrpSpPr/>
          <p:nvPr/>
        </p:nvGrpSpPr>
        <p:grpSpPr>
          <a:xfrm>
            <a:off x="14220190" y="0"/>
            <a:ext cx="4067810" cy="7836535"/>
            <a:chOff x="0" y="0"/>
            <a:chExt cx="1071324" cy="1956270"/>
          </a:xfrm>
        </p:grpSpPr>
        <p:sp>
          <p:nvSpPr>
            <p:cNvPr id="5"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6" name="TextBox 4"/>
            <p:cNvSpPr txBox="1"/>
            <p:nvPr/>
          </p:nvSpPr>
          <p:spPr>
            <a:xfrm>
              <a:off x="0" y="-47625"/>
              <a:ext cx="1071324" cy="2003895"/>
            </a:xfrm>
            <a:prstGeom prst="rect">
              <a:avLst/>
            </a:prstGeom>
          </p:spPr>
          <p:txBody>
            <a:bodyPr lIns="50800" tIns="50800" rIns="50800" bIns="50800" rtlCol="0" anchor="ctr"/>
            <a:p>
              <a:pPr algn="ctr">
                <a:lnSpc>
                  <a:spcPts val="2940"/>
                </a:lnSpc>
              </a:pPr>
            </a:p>
          </p:txBody>
        </p:sp>
      </p:grpSp>
      <p:pic>
        <p:nvPicPr>
          <p:cNvPr id="180" name="Picture 179"/>
          <p:cNvPicPr>
            <a:picLocks noChangeAspect="1"/>
          </p:cNvPicPr>
          <p:nvPr/>
        </p:nvPicPr>
        <p:blipFill>
          <a:blip r:embed="rId1"/>
          <a:stretch>
            <a:fillRect/>
          </a:stretch>
        </p:blipFill>
        <p:spPr>
          <a:xfrm>
            <a:off x="6629400" y="5545455"/>
            <a:ext cx="5487670" cy="4380230"/>
          </a:xfrm>
          <a:prstGeom prst="rect">
            <a:avLst/>
          </a:prstGeom>
        </p:spPr>
      </p:pic>
      <p:pic>
        <p:nvPicPr>
          <p:cNvPr id="8" name="Picture 7" descr="media_images_Results_10_635abfc59fd1915f131b (1)"/>
          <p:cNvPicPr>
            <a:picLocks noChangeAspect="1"/>
          </p:cNvPicPr>
          <p:nvPr/>
        </p:nvPicPr>
        <p:blipFill>
          <a:blip r:embed="rId2"/>
          <a:stretch>
            <a:fillRect/>
          </a:stretch>
        </p:blipFill>
        <p:spPr>
          <a:xfrm>
            <a:off x="609600" y="5600700"/>
            <a:ext cx="5328285" cy="4224020"/>
          </a:xfrm>
          <a:prstGeom prst="rect">
            <a:avLst/>
          </a:prstGeom>
        </p:spPr>
      </p:pic>
      <p:pic>
        <p:nvPicPr>
          <p:cNvPr id="10" name="Picture 9"/>
          <p:cNvPicPr>
            <a:picLocks noChangeAspect="1"/>
          </p:cNvPicPr>
          <p:nvPr/>
        </p:nvPicPr>
        <p:blipFill>
          <a:blip r:embed="rId3"/>
          <a:stretch>
            <a:fillRect/>
          </a:stretch>
        </p:blipFill>
        <p:spPr>
          <a:xfrm>
            <a:off x="12919075" y="5676900"/>
            <a:ext cx="4849495" cy="4248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11744960" cy="1143000"/>
          </a:xfrm>
        </p:spPr>
        <p:txBody>
          <a:bodyPr>
            <a:normAutofit fontScale="90000"/>
          </a:bodyPr>
          <a:lstStyle/>
          <a:p>
            <a:r>
              <a:rPr lang="en-IN" b="1" dirty="0"/>
              <a:t> </a:t>
            </a:r>
            <a:r>
              <a:rPr lang="en-US" sz="60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S</a:t>
            </a:r>
            <a:r>
              <a:rPr lang="en-IN" altLang="en-US" sz="60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PDD-TLDCNN(Accuracy:94.33%)</a:t>
            </a:r>
            <a:br>
              <a:rPr lang="en-IN" b="1" dirty="0"/>
            </a:br>
            <a:endParaRPr lang="en-IN" dirty="0"/>
          </a:p>
        </p:txBody>
      </p:sp>
      <p:sp>
        <p:nvSpPr>
          <p:cNvPr id="3" name="Content Placeholder 2"/>
          <p:cNvSpPr>
            <a:spLocks noGrp="1"/>
          </p:cNvSpPr>
          <p:nvPr>
            <p:ph idx="1"/>
          </p:nvPr>
        </p:nvSpPr>
        <p:spPr>
          <a:xfrm>
            <a:off x="457200" y="1600200"/>
            <a:ext cx="8229600" cy="4053840"/>
          </a:xfrm>
        </p:spPr>
        <p:txBody>
          <a:bodyPr/>
          <a:lstStyle/>
          <a:p>
            <a:pPr algn="just">
              <a:lnSpc>
                <a:spcPct val="120000"/>
              </a:lnSpc>
            </a:pPr>
            <a:r>
              <a:rPr lang="en-IN" dirty="0"/>
              <a:t> </a:t>
            </a:r>
            <a:r>
              <a:rPr lang="en-IN" sz="2800" b="1" dirty="0">
                <a:latin typeface="Times New Roman" panose="02020603050405020304" pitchFamily="18" charset="0"/>
                <a:cs typeface="Times New Roman" panose="02020603050405020304" pitchFamily="18" charset="0"/>
              </a:rPr>
              <a:t>Transfer learning (MobileNetV2)</a:t>
            </a:r>
            <a:endParaRPr lang="en-IN" sz="2800" b="1" dirty="0">
              <a:latin typeface="Times New Roman" panose="02020603050405020304" pitchFamily="18" charset="0"/>
              <a:cs typeface="Times New Roman" panose="02020603050405020304" pitchFamily="18" charset="0"/>
            </a:endParaRPr>
          </a:p>
          <a:p>
            <a:pPr algn="just">
              <a:lnSpc>
                <a:spcPct val="120000"/>
              </a:lnSpc>
            </a:pPr>
            <a:r>
              <a:rPr lang="en-IN" sz="2800" b="1" dirty="0">
                <a:latin typeface="Times New Roman" panose="02020603050405020304" pitchFamily="18" charset="0"/>
                <a:cs typeface="Times New Roman" panose="02020603050405020304" pitchFamily="18" charset="0"/>
              </a:rPr>
              <a:t> Dilated convolutions for spatial context</a:t>
            </a:r>
            <a:endParaRPr lang="en-IN" sz="2800" b="1" dirty="0">
              <a:latin typeface="Times New Roman" panose="02020603050405020304" pitchFamily="18" charset="0"/>
              <a:cs typeface="Times New Roman" panose="02020603050405020304" pitchFamily="18" charset="0"/>
            </a:endParaRPr>
          </a:p>
          <a:p>
            <a:pPr algn="just">
              <a:lnSpc>
                <a:spcPct val="120000"/>
              </a:lnSpc>
            </a:pPr>
            <a:r>
              <a:rPr lang="en-IN" sz="2800" b="1" dirty="0">
                <a:latin typeface="Times New Roman" panose="02020603050405020304" pitchFamily="18" charset="0"/>
                <a:cs typeface="Times New Roman" panose="02020603050405020304" pitchFamily="18" charset="0"/>
              </a:rPr>
              <a:t> Dense connectivity for deep feature reuse</a:t>
            </a:r>
            <a:endParaRPr lang="en-IN" sz="2800" b="1" dirty="0">
              <a:latin typeface="Times New Roman" panose="02020603050405020304" pitchFamily="18" charset="0"/>
              <a:cs typeface="Times New Roman" panose="02020603050405020304" pitchFamily="18" charset="0"/>
            </a:endParaRPr>
          </a:p>
          <a:p>
            <a:pPr algn="just">
              <a:lnSpc>
                <a:spcPct val="120000"/>
              </a:lnSpc>
            </a:pPr>
            <a:r>
              <a:rPr lang="en-IN" sz="2800" b="1" dirty="0">
                <a:latin typeface="Times New Roman" panose="02020603050405020304" pitchFamily="18" charset="0"/>
                <a:cs typeface="Times New Roman" panose="02020603050405020304" pitchFamily="18" charset="0"/>
              </a:rPr>
              <a:t> Extensive data augmentation</a:t>
            </a:r>
            <a:endParaRPr lang="en-IN" sz="2800" b="1" dirty="0">
              <a:latin typeface="Times New Roman" panose="02020603050405020304" pitchFamily="18" charset="0"/>
              <a:cs typeface="Times New Roman" panose="02020603050405020304" pitchFamily="18" charset="0"/>
            </a:endParaRPr>
          </a:p>
          <a:p>
            <a:pPr algn="just">
              <a:lnSpc>
                <a:spcPct val="120000"/>
              </a:lnSpc>
            </a:pPr>
            <a:r>
              <a:rPr lang="en-IN" sz="2800" b="1" i="1" dirty="0">
                <a:latin typeface="Times New Roman" panose="02020603050405020304" pitchFamily="18" charset="0"/>
                <a:cs typeface="Times New Roman" panose="02020603050405020304" pitchFamily="18" charset="0"/>
              </a:rPr>
              <a:t>Result:</a:t>
            </a:r>
            <a:r>
              <a:rPr lang="en-IN" sz="2800" b="1" dirty="0">
                <a:latin typeface="Times New Roman" panose="02020603050405020304" pitchFamily="18" charset="0"/>
                <a:cs typeface="Times New Roman" panose="02020603050405020304" pitchFamily="18" charset="0"/>
              </a:rPr>
              <a:t> Strong balance of accuracy and generalization</a:t>
            </a:r>
            <a:endParaRPr lang="en-IN" sz="2800" b="1" dirty="0">
              <a:latin typeface="Times New Roman" panose="02020603050405020304" pitchFamily="18" charset="0"/>
              <a:cs typeface="Times New Roman" panose="02020603050405020304" pitchFamily="18" charset="0"/>
            </a:endParaRPr>
          </a:p>
          <a:p>
            <a:pPr marL="0" indent="0" algn="just">
              <a:buNone/>
            </a:pPr>
            <a:endParaRPr lang="en-IN" sz="2800" b="1" dirty="0">
              <a:latin typeface="Times New Roman" panose="02020603050405020304" pitchFamily="18" charset="0"/>
              <a:cs typeface="Times New Roman" panose="02020603050405020304" pitchFamily="18" charset="0"/>
            </a:endParaRPr>
          </a:p>
        </p:txBody>
      </p:sp>
      <p:grpSp>
        <p:nvGrpSpPr>
          <p:cNvPr id="33" name="Group 5"/>
          <p:cNvGrpSpPr/>
          <p:nvPr/>
        </p:nvGrpSpPr>
        <p:grpSpPr>
          <a:xfrm>
            <a:off x="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grpSp>
        <p:nvGrpSpPr>
          <p:cNvPr id="4" name="Group 2"/>
          <p:cNvGrpSpPr/>
          <p:nvPr/>
        </p:nvGrpSpPr>
        <p:grpSpPr>
          <a:xfrm>
            <a:off x="14220190" y="0"/>
            <a:ext cx="4067810" cy="7858760"/>
            <a:chOff x="0" y="0"/>
            <a:chExt cx="1071324" cy="1956270"/>
          </a:xfrm>
        </p:grpSpPr>
        <p:sp>
          <p:nvSpPr>
            <p:cNvPr id="5"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6"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pic>
        <p:nvPicPr>
          <p:cNvPr id="7" name="Picture 6"/>
          <p:cNvPicPr>
            <a:picLocks noChangeAspect="1"/>
          </p:cNvPicPr>
          <p:nvPr/>
        </p:nvPicPr>
        <p:blipFill>
          <a:blip r:embed="rId1"/>
          <a:stretch>
            <a:fillRect/>
          </a:stretch>
        </p:blipFill>
        <p:spPr>
          <a:xfrm>
            <a:off x="6357620" y="5799455"/>
            <a:ext cx="5276215" cy="3938270"/>
          </a:xfrm>
          <a:prstGeom prst="rect">
            <a:avLst/>
          </a:prstGeom>
        </p:spPr>
      </p:pic>
      <p:pic>
        <p:nvPicPr>
          <p:cNvPr id="8" name="Picture 7"/>
          <p:cNvPicPr>
            <a:picLocks noChangeAspect="1"/>
          </p:cNvPicPr>
          <p:nvPr/>
        </p:nvPicPr>
        <p:blipFill>
          <a:blip r:embed="rId2"/>
          <a:stretch>
            <a:fillRect/>
          </a:stretch>
        </p:blipFill>
        <p:spPr>
          <a:xfrm>
            <a:off x="12268200" y="5958205"/>
            <a:ext cx="5609590" cy="3871595"/>
          </a:xfrm>
          <a:prstGeom prst="rect">
            <a:avLst/>
          </a:prstGeom>
        </p:spPr>
      </p:pic>
      <p:pic>
        <p:nvPicPr>
          <p:cNvPr id="9" name="Picture 8"/>
          <p:cNvPicPr>
            <a:picLocks noChangeAspect="1"/>
          </p:cNvPicPr>
          <p:nvPr/>
        </p:nvPicPr>
        <p:blipFill>
          <a:blip r:embed="rId3"/>
          <a:stretch>
            <a:fillRect/>
          </a:stretch>
        </p:blipFill>
        <p:spPr>
          <a:xfrm>
            <a:off x="436880" y="5829300"/>
            <a:ext cx="5305425" cy="4000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10303510" cy="1143000"/>
          </a:xfrm>
        </p:spPr>
        <p:txBody>
          <a:bodyPr>
            <a:normAutofit fontScale="90000"/>
          </a:bodyPr>
          <a:lstStyle/>
          <a:p>
            <a:r>
              <a:rPr lang="en-IN" altLang="en-US" sz="6000" b="1">
                <a:solidFill>
                  <a:srgbClr val="185321"/>
                </a:solidFill>
                <a:latin typeface="Times New Roman" panose="02020603050405020304" pitchFamily="18" charset="0"/>
                <a:ea typeface="Akzidenz-Grotesk Heavy" panose="02000503050000020004"/>
                <a:cs typeface="Times New Roman" panose="02020603050405020304" pitchFamily="18" charset="0"/>
                <a:sym typeface="Akzidenz-Grotesk Heavy" panose="02000503050000020004"/>
              </a:rPr>
              <a:t>EFDDNN-EI(Accuracy:88.50%)</a:t>
            </a:r>
            <a:br>
              <a:rPr lang="en-IN" sz="6000" b="1" dirty="0"/>
            </a:br>
            <a:endParaRPr lang="en-IN" sz="6000" dirty="0"/>
          </a:p>
        </p:txBody>
      </p:sp>
      <p:sp>
        <p:nvSpPr>
          <p:cNvPr id="3" name="Content Placeholder 2"/>
          <p:cNvSpPr>
            <a:spLocks noGrp="1"/>
          </p:cNvSpPr>
          <p:nvPr>
            <p:ph idx="1"/>
          </p:nvPr>
        </p:nvSpPr>
        <p:spPr>
          <a:xfrm>
            <a:off x="457200" y="1257300"/>
            <a:ext cx="8229600" cy="4525963"/>
          </a:xfrm>
        </p:spPr>
        <p:txBody>
          <a:bodyPr>
            <a:normAutofit/>
          </a:bodyPr>
          <a:lstStyle/>
          <a:p>
            <a:pPr>
              <a:lnSpc>
                <a:spcPct val="120000"/>
              </a:lnSpc>
            </a:pPr>
            <a:r>
              <a:rPr lang="en-IN" dirty="0"/>
              <a:t> </a:t>
            </a:r>
            <a:r>
              <a:rPr lang="en-IN" sz="2800" b="1" dirty="0">
                <a:latin typeface="Times New Roman" panose="02020603050405020304" pitchFamily="18" charset="0"/>
                <a:cs typeface="Times New Roman" panose="02020603050405020304" pitchFamily="18" charset="0"/>
              </a:rPr>
              <a:t>Dataset preprocessing &amp; augmentation</a:t>
            </a:r>
            <a:endParaRPr lang="en-IN" sz="2800" b="1" dirty="0">
              <a:latin typeface="Times New Roman" panose="02020603050405020304" pitchFamily="18" charset="0"/>
              <a:cs typeface="Times New Roman" panose="02020603050405020304" pitchFamily="18" charset="0"/>
            </a:endParaRPr>
          </a:p>
          <a:p>
            <a:pPr>
              <a:lnSpc>
                <a:spcPct val="120000"/>
              </a:lnSpc>
            </a:pPr>
            <a:r>
              <a:rPr lang="en-IN" sz="2800" b="1" dirty="0">
                <a:latin typeface="Times New Roman" panose="02020603050405020304" pitchFamily="18" charset="0"/>
                <a:cs typeface="Times New Roman" panose="02020603050405020304" pitchFamily="18" charset="0"/>
              </a:rPr>
              <a:t> Environmental data (dummy integration)</a:t>
            </a:r>
            <a:endParaRPr lang="en-IN" sz="2800" b="1" dirty="0">
              <a:latin typeface="Times New Roman" panose="02020603050405020304" pitchFamily="18" charset="0"/>
              <a:cs typeface="Times New Roman" panose="02020603050405020304" pitchFamily="18" charset="0"/>
            </a:endParaRPr>
          </a:p>
          <a:p>
            <a:pPr>
              <a:lnSpc>
                <a:spcPct val="120000"/>
              </a:lnSpc>
            </a:pPr>
            <a:r>
              <a:rPr lang="en-IN" sz="2800" b="1" dirty="0">
                <a:latin typeface="Times New Roman" panose="02020603050405020304" pitchFamily="18" charset="0"/>
                <a:cs typeface="Times New Roman" panose="02020603050405020304" pitchFamily="18" charset="0"/>
              </a:rPr>
              <a:t> Deep CNN with dropout &amp; batch normalization</a:t>
            </a:r>
            <a:endParaRPr lang="en-IN" sz="2800" b="1" dirty="0">
              <a:latin typeface="Times New Roman" panose="02020603050405020304" pitchFamily="18" charset="0"/>
              <a:cs typeface="Times New Roman" panose="02020603050405020304" pitchFamily="18" charset="0"/>
            </a:endParaRPr>
          </a:p>
          <a:p>
            <a:pPr>
              <a:lnSpc>
                <a:spcPct val="120000"/>
              </a:lnSpc>
            </a:pPr>
            <a:r>
              <a:rPr lang="en-IN" sz="2800" b="1" dirty="0">
                <a:latin typeface="Times New Roman" panose="02020603050405020304" pitchFamily="18" charset="0"/>
                <a:cs typeface="Times New Roman" panose="02020603050405020304" pitchFamily="18" charset="0"/>
              </a:rPr>
              <a:t> Multiple dense layers for robust classification</a:t>
            </a:r>
            <a:endParaRPr lang="en-IN" sz="2800" b="1" dirty="0">
              <a:latin typeface="Times New Roman" panose="02020603050405020304" pitchFamily="18" charset="0"/>
              <a:cs typeface="Times New Roman" panose="02020603050405020304" pitchFamily="18" charset="0"/>
            </a:endParaRPr>
          </a:p>
          <a:p>
            <a:pPr>
              <a:lnSpc>
                <a:spcPct val="120000"/>
              </a:lnSpc>
            </a:pPr>
            <a:r>
              <a:rPr lang="en-GB" sz="2800" b="1" i="1" dirty="0">
                <a:latin typeface="Times New Roman" panose="02020603050405020304" pitchFamily="18" charset="0"/>
                <a:cs typeface="Times New Roman" panose="02020603050405020304" pitchFamily="18" charset="0"/>
              </a:rPr>
              <a:t>Result:</a:t>
            </a:r>
            <a:r>
              <a:rPr lang="en-GB" sz="2800" b="1" dirty="0">
                <a:latin typeface="Times New Roman" panose="02020603050405020304" pitchFamily="18" charset="0"/>
                <a:cs typeface="Times New Roman" panose="02020603050405020304" pitchFamily="18" charset="0"/>
              </a:rPr>
              <a:t> Good performance with integrated environmental features</a:t>
            </a: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p:txBody>
      </p:sp>
      <p:grpSp>
        <p:nvGrpSpPr>
          <p:cNvPr id="33" name="Group 5"/>
          <p:cNvGrpSpPr/>
          <p:nvPr/>
        </p:nvGrpSpPr>
        <p:grpSpPr>
          <a:xfrm>
            <a:off x="0" y="7858601"/>
            <a:ext cx="18288000" cy="2428399"/>
            <a:chOff x="0" y="0"/>
            <a:chExt cx="4816593" cy="812800"/>
          </a:xfrm>
        </p:grpSpPr>
        <p:sp>
          <p:nvSpPr>
            <p:cNvPr id="34"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8B9E69"/>
            </a:solidFill>
          </p:spPr>
        </p:sp>
        <p:sp>
          <p:nvSpPr>
            <p:cNvPr id="35" name="TextBox 7"/>
            <p:cNvSpPr txBox="1"/>
            <p:nvPr/>
          </p:nvSpPr>
          <p:spPr>
            <a:xfrm>
              <a:off x="0" y="-47625"/>
              <a:ext cx="4816593" cy="860425"/>
            </a:xfrm>
            <a:prstGeom prst="rect">
              <a:avLst/>
            </a:prstGeom>
          </p:spPr>
          <p:txBody>
            <a:bodyPr lIns="50800" tIns="50800" rIns="50800" bIns="50800" rtlCol="0" anchor="ctr"/>
            <a:p>
              <a:pPr algn="ctr">
                <a:lnSpc>
                  <a:spcPts val="2940"/>
                </a:lnSpc>
              </a:pPr>
            </a:p>
          </p:txBody>
        </p:sp>
      </p:grpSp>
      <p:grpSp>
        <p:nvGrpSpPr>
          <p:cNvPr id="4" name="Group 2"/>
          <p:cNvGrpSpPr/>
          <p:nvPr/>
        </p:nvGrpSpPr>
        <p:grpSpPr>
          <a:xfrm>
            <a:off x="14220190" y="0"/>
            <a:ext cx="4067810" cy="7832725"/>
            <a:chOff x="0" y="0"/>
            <a:chExt cx="1071324" cy="1956270"/>
          </a:xfrm>
        </p:grpSpPr>
        <p:sp>
          <p:nvSpPr>
            <p:cNvPr id="5" name="Freeform 3"/>
            <p:cNvSpPr/>
            <p:nvPr/>
          </p:nvSpPr>
          <p:spPr>
            <a:xfrm>
              <a:off x="0" y="0"/>
              <a:ext cx="1071324" cy="1956270"/>
            </a:xfrm>
            <a:custGeom>
              <a:avLst/>
              <a:gdLst/>
              <a:ahLst/>
              <a:cxnLst/>
              <a:rect l="l" t="t" r="r" b="b"/>
              <a:pathLst>
                <a:path w="1071324" h="1956270">
                  <a:moveTo>
                    <a:pt x="0" y="0"/>
                  </a:moveTo>
                  <a:lnTo>
                    <a:pt x="1071324" y="0"/>
                  </a:lnTo>
                  <a:lnTo>
                    <a:pt x="1071324" y="1956270"/>
                  </a:lnTo>
                  <a:lnTo>
                    <a:pt x="0" y="1956270"/>
                  </a:lnTo>
                  <a:close/>
                </a:path>
              </a:pathLst>
            </a:custGeom>
            <a:solidFill>
              <a:srgbClr val="E8F0DB"/>
            </a:solidFill>
          </p:spPr>
        </p:sp>
        <p:sp>
          <p:nvSpPr>
            <p:cNvPr id="6" name="TextBox 4"/>
            <p:cNvSpPr txBox="1"/>
            <p:nvPr/>
          </p:nvSpPr>
          <p:spPr>
            <a:xfrm>
              <a:off x="0" y="-47625"/>
              <a:ext cx="1071324" cy="2003895"/>
            </a:xfrm>
            <a:prstGeom prst="rect">
              <a:avLst/>
            </a:prstGeom>
          </p:spPr>
          <p:txBody>
            <a:bodyPr lIns="50800" tIns="50800" rIns="50800" bIns="50800" rtlCol="0" anchor="ctr"/>
            <a:lstStyle/>
            <a:p>
              <a:pPr algn="ctr">
                <a:lnSpc>
                  <a:spcPts val="2940"/>
                </a:lnSpc>
              </a:pPr>
            </a:p>
          </p:txBody>
        </p:sp>
      </p:grpSp>
      <p:pic>
        <p:nvPicPr>
          <p:cNvPr id="7" name="Picture 6"/>
          <p:cNvPicPr>
            <a:picLocks noChangeAspect="1"/>
          </p:cNvPicPr>
          <p:nvPr/>
        </p:nvPicPr>
        <p:blipFill>
          <a:blip r:embed="rId1"/>
          <a:srcRect t="1593"/>
          <a:stretch>
            <a:fillRect/>
          </a:stretch>
        </p:blipFill>
        <p:spPr>
          <a:xfrm>
            <a:off x="228600" y="6210300"/>
            <a:ext cx="5403850" cy="3856990"/>
          </a:xfrm>
          <a:prstGeom prst="rect">
            <a:avLst/>
          </a:prstGeom>
        </p:spPr>
      </p:pic>
      <p:pic>
        <p:nvPicPr>
          <p:cNvPr id="8" name="Picture 7"/>
          <p:cNvPicPr>
            <a:picLocks noChangeAspect="1"/>
          </p:cNvPicPr>
          <p:nvPr/>
        </p:nvPicPr>
        <p:blipFill>
          <a:blip r:embed="rId2"/>
          <a:stretch>
            <a:fillRect/>
          </a:stretch>
        </p:blipFill>
        <p:spPr>
          <a:xfrm>
            <a:off x="6096000" y="6017260"/>
            <a:ext cx="5403850" cy="4050030"/>
          </a:xfrm>
          <a:prstGeom prst="rect">
            <a:avLst/>
          </a:prstGeom>
        </p:spPr>
      </p:pic>
      <p:pic>
        <p:nvPicPr>
          <p:cNvPr id="10" name="Picture 9"/>
          <p:cNvPicPr>
            <a:picLocks noChangeAspect="1"/>
          </p:cNvPicPr>
          <p:nvPr/>
        </p:nvPicPr>
        <p:blipFill>
          <a:blip r:embed="rId3"/>
          <a:stretch>
            <a:fillRect/>
          </a:stretch>
        </p:blipFill>
        <p:spPr>
          <a:xfrm>
            <a:off x="12192000" y="6057900"/>
            <a:ext cx="5403850" cy="39782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5670</Words>
  <Application>WPS Presentation</Application>
  <PresentationFormat>Custom</PresentationFormat>
  <Paragraphs>136</Paragraphs>
  <Slides>14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Inter</vt:lpstr>
      <vt:lpstr>Times New Roman</vt:lpstr>
      <vt:lpstr>Bernoru</vt:lpstr>
      <vt:lpstr>AMGDT</vt:lpstr>
      <vt:lpstr>Inter Bold</vt:lpstr>
      <vt:lpstr>Akzidenz-Grotesk Heavy</vt:lpstr>
      <vt:lpstr>Artifakt Element Book</vt:lpstr>
      <vt:lpstr>Wingdings</vt:lpstr>
      <vt:lpstr>Calibri</vt:lpstr>
      <vt:lpstr>MV Boli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 YOLOv5(Accuracy:98.9%) </vt:lpstr>
      <vt:lpstr> SPDD-TLDCNN(Accuracy:94.33%) </vt:lpstr>
      <vt:lpstr>EFDDNN-EI(Accuracy:88.50%) </vt:lpstr>
      <vt:lpstr>SIFFD-DSGAN(Accuracy:50.83%) </vt:lpstr>
      <vt:lpstr>CONCLUSION</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Reforestation Campaign</dc:title>
  <dc:creator>bhupinder gupta</dc:creator>
  <cp:lastModifiedBy>Aman bugalia</cp:lastModifiedBy>
  <cp:revision>5</cp:revision>
  <dcterms:created xsi:type="dcterms:W3CDTF">2006-08-16T00:00:00Z</dcterms:created>
  <dcterms:modified xsi:type="dcterms:W3CDTF">2025-07-18T02:51:11Z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54D95745170A450F912EA1D13DCD0E6E_13</vt:lpwstr>
  </property>
  <property fmtid="{D5CDD505-2E9C-101B-9397-08002B2CF9AE}" pid="3" name="KSOProductBuildVer">
    <vt:lpwstr>2057-12.2.0.21936</vt:lpwstr>
  </property>
</Properties>
</file>